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gif" ContentType="image/gi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455" r:id="rId2"/>
    <p:sldId id="424" r:id="rId3"/>
    <p:sldId id="367" r:id="rId4"/>
    <p:sldId id="453" r:id="rId5"/>
    <p:sldId id="425" r:id="rId6"/>
    <p:sldId id="336" r:id="rId7"/>
    <p:sldId id="401" r:id="rId8"/>
    <p:sldId id="399" r:id="rId9"/>
    <p:sldId id="446" r:id="rId10"/>
    <p:sldId id="448" r:id="rId11"/>
    <p:sldId id="390" r:id="rId12"/>
    <p:sldId id="450" r:id="rId13"/>
    <p:sldId id="344" r:id="rId14"/>
    <p:sldId id="443" r:id="rId15"/>
    <p:sldId id="420" r:id="rId16"/>
    <p:sldId id="451" r:id="rId17"/>
    <p:sldId id="442" r:id="rId18"/>
    <p:sldId id="432" r:id="rId19"/>
    <p:sldId id="431" r:id="rId20"/>
    <p:sldId id="384" r:id="rId21"/>
    <p:sldId id="433" r:id="rId22"/>
    <p:sldId id="380" r:id="rId23"/>
    <p:sldId id="427" r:id="rId24"/>
    <p:sldId id="449" r:id="rId25"/>
    <p:sldId id="389" r:id="rId26"/>
    <p:sldId id="437" r:id="rId27"/>
    <p:sldId id="397" r:id="rId28"/>
    <p:sldId id="430" r:id="rId29"/>
    <p:sldId id="452" r:id="rId30"/>
    <p:sldId id="39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FDBB8-B3C8-014B-AD55-A68361A15E3D}" type="datetimeFigureOut">
              <a:rPr lang="en-US" smtClean="0"/>
              <a:pPr/>
              <a:t>26/10/2011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99B39-07CE-0F40-855B-966D5A942D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0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89092-4F61-4641-9744-EC57D39B7E75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130A2-D2E3-AE46-A3DE-ADD8443D8843}" type="slidenum">
              <a:rPr lang="en-US"/>
              <a:pPr/>
              <a:t>23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89092-4F61-4641-9744-EC57D39B7E75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D18E7-01F6-2445-A083-2F4AD5965B99}" type="slidenum">
              <a:rPr lang="en-US"/>
              <a:pPr/>
              <a:t>28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26/10/2011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26/10/2011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26/10/2011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26/10/2011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26/10/2011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26/10/2011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26/10/2011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26/10/2011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26/10/2011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26/10/2011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26/10/2011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02C4-D1BB-3C40-9802-87F6407F62C3}" type="datetimeFigureOut">
              <a:rPr lang="en-US" smtClean="0"/>
              <a:pPr/>
              <a:t>26/10/2011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6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3" Type="http://schemas.microsoft.com/office/2007/relationships/hdphoto" Target="../media/hdphoto1.wd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jpeg"/><Relationship Id="rId5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2.jpeg"/><Relationship Id="rId25" Type="http://schemas.openxmlformats.org/officeDocument/2006/relationships/image" Target="../media/image33.gif"/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0" Type="http://schemas.openxmlformats.org/officeDocument/2006/relationships/image" Target="../media/image18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9" Type="http://schemas.openxmlformats.org/officeDocument/2006/relationships/image" Target="../media/image17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14" Type="http://schemas.openxmlformats.org/officeDocument/2006/relationships/image" Target="../media/image22.jpeg"/><Relationship Id="rId23" Type="http://schemas.openxmlformats.org/officeDocument/2006/relationships/image" Target="../media/image31.jpeg"/><Relationship Id="rId4" Type="http://schemas.openxmlformats.org/officeDocument/2006/relationships/image" Target="../media/image12.jpeg"/><Relationship Id="rId11" Type="http://schemas.openxmlformats.org/officeDocument/2006/relationships/image" Target="../media/image19.jpeg"/><Relationship Id="rId6" Type="http://schemas.openxmlformats.org/officeDocument/2006/relationships/image" Target="../media/image14.jpeg"/><Relationship Id="rId16" Type="http://schemas.openxmlformats.org/officeDocument/2006/relationships/image" Target="../media/image24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9" Type="http://schemas.openxmlformats.org/officeDocument/2006/relationships/image" Target="../media/image27.jpeg"/><Relationship Id="rId20" Type="http://schemas.openxmlformats.org/officeDocument/2006/relationships/image" Target="../media/image28.jpeg"/><Relationship Id="rId22" Type="http://schemas.openxmlformats.org/officeDocument/2006/relationships/image" Target="../media/image30.jpeg"/><Relationship Id="rId21" Type="http://schemas.openxmlformats.org/officeDocument/2006/relationships/image" Target="../media/image29.gif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873" y="1205039"/>
            <a:ext cx="3200549" cy="2683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844" y="1024975"/>
            <a:ext cx="5096138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The 1000 Genomes Project Tutorial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844" y="2546842"/>
            <a:ext cx="4701879" cy="204168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ICHG 2011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Montreal, Quebec, Canada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October 13, 2011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74" y="4804493"/>
            <a:ext cx="8652086" cy="188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3241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Raw data &amp; read alignment delivery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918" y="1660951"/>
            <a:ext cx="34194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17534" y="1945153"/>
            <a:ext cx="215956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Reads: FASTQ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346918" y="3452993"/>
            <a:ext cx="6129747" cy="2234779"/>
            <a:chOff x="228600" y="2971800"/>
            <a:chExt cx="6129747" cy="2234779"/>
          </a:xfrm>
        </p:grpSpPr>
        <p:pic>
          <p:nvPicPr>
            <p:cNvPr id="26" name="Picture 25" descr="Human-X-Chromosome-Paired-end-reads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2971800"/>
              <a:ext cx="4496131" cy="2234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648075" y="3516868"/>
              <a:ext cx="271027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Alignments: BAM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0150" y="6024988"/>
            <a:ext cx="55990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00FF"/>
                </a:solidFill>
              </a:rPr>
              <a:t>ftp://ftp.1000genomes.ebi.ac.uk</a:t>
            </a:r>
            <a:endParaRPr lang="en-US" sz="32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0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07704" y="2861000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7704" y="3199438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7704" y="3537876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7704" y="3876314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7704" y="4214752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7704" y="4553190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7704" y="4891628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7704" y="5230066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7704" y="5568504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7704" y="5906942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7704" y="6245376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483768" y="2716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483768" y="30770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483768" y="37250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724128" y="4085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724128" y="57413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724128" y="61013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/>
          <p:cNvSpPr/>
          <p:nvPr/>
        </p:nvSpPr>
        <p:spPr>
          <a:xfrm>
            <a:off x="3203849" y="4553190"/>
            <a:ext cx="216024" cy="186228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/>
        </p:nvSpPr>
        <p:spPr>
          <a:xfrm>
            <a:off x="3203848" y="5237264"/>
            <a:ext cx="216024" cy="186228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>
            <a:off x="3203848" y="4891628"/>
            <a:ext cx="216024" cy="186228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788024" y="54532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139952" y="2788992"/>
            <a:ext cx="2448272" cy="1440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139952" y="3149032"/>
            <a:ext cx="2448272" cy="1440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139952" y="3509072"/>
            <a:ext cx="2448272" cy="1440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139952" y="5165256"/>
            <a:ext cx="2448272" cy="1440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712416" y="2354912"/>
            <a:ext cx="107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Deletions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6389392"/>
            <a:ext cx="257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SNPs (from LC, EX, OMNI)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1600" y="415714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Indels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6159" y="6374720"/>
            <a:ext cx="181593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Goncalo Abecasis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1 analysis goal: an </a:t>
            </a:r>
            <a:r>
              <a:rPr lang="en-US" b="1" dirty="0" smtClean="0"/>
              <a:t>integrated view of human variations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6889" y="1749232"/>
            <a:ext cx="769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Reconstruct haplotypes including all variant types, using all datasets</a:t>
            </a:r>
          </a:p>
        </p:txBody>
      </p:sp>
    </p:spTree>
    <p:extLst>
      <p:ext uri="{BB962C8B-B14F-4D97-AF65-F5344CB8AC3E}">
        <p14:creationId xmlns:p14="http://schemas.microsoft.com/office/powerpoint/2010/main" val="127457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Pipelines for data processing and variant calling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05288"/>
            <a:ext cx="8229600" cy="475669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Tens of analysis groups have contributed</a:t>
            </a:r>
          </a:p>
          <a:p>
            <a:r>
              <a:rPr lang="en-US" dirty="0" smtClean="0"/>
              <a:t>Individual pipelines and component tools vary</a:t>
            </a:r>
          </a:p>
          <a:p>
            <a:r>
              <a:rPr lang="en-US" dirty="0" smtClean="0"/>
              <a:t>Typical main steps:</a:t>
            </a:r>
          </a:p>
          <a:p>
            <a:pPr lvl="1"/>
            <a:r>
              <a:rPr lang="en-US" dirty="0" smtClean="0"/>
              <a:t>Read mapping</a:t>
            </a:r>
          </a:p>
          <a:p>
            <a:pPr lvl="1"/>
            <a:r>
              <a:rPr lang="en-US" dirty="0" smtClean="0"/>
              <a:t>Duplicate filtering</a:t>
            </a:r>
          </a:p>
          <a:p>
            <a:pPr lvl="1"/>
            <a:r>
              <a:rPr lang="en-US" dirty="0" smtClean="0"/>
              <a:t>Base quality value recalibration</a:t>
            </a:r>
          </a:p>
          <a:p>
            <a:pPr lvl="1"/>
            <a:r>
              <a:rPr lang="en-US" dirty="0" smtClean="0"/>
              <a:t>INDEL realignment</a:t>
            </a:r>
          </a:p>
          <a:p>
            <a:pPr lvl="1"/>
            <a:r>
              <a:rPr lang="en-US" dirty="0" smtClean="0"/>
              <a:t>Variant calling (sites)</a:t>
            </a:r>
          </a:p>
          <a:p>
            <a:pPr lvl="1"/>
            <a:r>
              <a:rPr lang="en-US" dirty="0" smtClean="0"/>
              <a:t>Sample genotype calling (sometime part of variant calling)</a:t>
            </a:r>
          </a:p>
          <a:p>
            <a:pPr lvl="1"/>
            <a:r>
              <a:rPr lang="en-US" dirty="0" smtClean="0"/>
              <a:t>Variant filtering / call set refinement</a:t>
            </a:r>
          </a:p>
          <a:p>
            <a:pPr lvl="1"/>
            <a:r>
              <a:rPr lang="en-US" dirty="0" smtClean="0"/>
              <a:t>Variant reporting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1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SNPs</a:t>
            </a:r>
            <a:endParaRPr lang="en-US" dirty="0"/>
          </a:p>
        </p:txBody>
      </p:sp>
      <p:pic>
        <p:nvPicPr>
          <p:cNvPr id="8" name="Picture 48" descr="IlluminaConsedSnp"/>
          <p:cNvPicPr>
            <a:picLocks noChangeAspect="1" noChangeArrowheads="1"/>
          </p:cNvPicPr>
          <p:nvPr/>
        </p:nvPicPr>
        <p:blipFill>
          <a:blip r:embed="rId2">
            <a:lum bright="26000" contrast="41000"/>
          </a:blip>
          <a:srcRect l="17219" r="16935" b="37674"/>
          <a:stretch>
            <a:fillRect/>
          </a:stretch>
        </p:blipFill>
        <p:spPr bwMode="auto">
          <a:xfrm>
            <a:off x="954430" y="1475308"/>
            <a:ext cx="7248827" cy="500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434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calls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116576"/>
              </p:ext>
            </p:extLst>
          </p:nvPr>
        </p:nvGraphicFramePr>
        <p:xfrm>
          <a:off x="141978" y="1602003"/>
          <a:ext cx="8921170" cy="2108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79266"/>
                <a:gridCol w="1373600"/>
                <a:gridCol w="1087532"/>
                <a:gridCol w="850771"/>
                <a:gridCol w="850771"/>
                <a:gridCol w="699699"/>
                <a:gridCol w="1280133"/>
                <a:gridCol w="13993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Dataset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Contributing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datasets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Consensus method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#SNPs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Novel SNPs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Novel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Ts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Tv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%ONMI poly (sensitivity)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%OMNI mono (FDR)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Low coverage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BC, BCM,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BI, NCBI, UM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VQSR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37.9M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29.65M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2.16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98.4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1.80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</a:rPr>
                        <a:t>Exome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/Illumina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BC, BCM, BI, Cornell,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UM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SVM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598K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468K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2.74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98.01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1.97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</a:rPr>
                        <a:t>Exome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/SOLiD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BC, BCM,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UM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SVM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356K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243K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2.91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90.67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1.29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4117484"/>
            <a:ext cx="8229600" cy="25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1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coverage </a:t>
            </a:r>
            <a:r>
              <a:rPr lang="en-US" dirty="0" err="1"/>
              <a:t>e</a:t>
            </a:r>
            <a:r>
              <a:rPr lang="en-US" dirty="0" err="1" smtClean="0"/>
              <a:t>xome</a:t>
            </a:r>
            <a:r>
              <a:rPr lang="en-US" dirty="0" smtClean="0"/>
              <a:t> data is more sensitive to low-frequency variants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1282" y="6320475"/>
            <a:ext cx="628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Allele count in 766 exomes (</a:t>
            </a:r>
            <a:r>
              <a:rPr lang="en-US" sz="2400" dirty="0" err="1" smtClean="0">
                <a:solidFill>
                  <a:srgbClr val="000000"/>
                </a:solidFill>
              </a:rPr>
              <a:t>chr.</a:t>
            </a:r>
            <a:r>
              <a:rPr lang="en-US" sz="2400" dirty="0" smtClean="0">
                <a:solidFill>
                  <a:srgbClr val="000000"/>
                </a:solidFill>
              </a:rPr>
              <a:t> 20, exons only)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853" y="2617549"/>
            <a:ext cx="553998" cy="20434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number of sites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79394" y="3726631"/>
            <a:ext cx="216469" cy="236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9156" y="3575022"/>
            <a:ext cx="442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# sites also in low coverage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87484" y="3050605"/>
            <a:ext cx="216469" cy="2365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47246" y="2913395"/>
            <a:ext cx="417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# sites in exomes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7615" y="5756379"/>
            <a:ext cx="1391351" cy="369332"/>
          </a:xfrm>
          <a:prstGeom prst="rect">
            <a:avLst/>
          </a:prstGeom>
          <a:solidFill>
            <a:srgbClr val="CCC1DA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Erik Garrison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465" t="11178" r="12122" b="7883"/>
          <a:stretch/>
        </p:blipFill>
        <p:spPr>
          <a:xfrm>
            <a:off x="1927957" y="1490911"/>
            <a:ext cx="4977167" cy="48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2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Newly discovered SNPs are mostly at low frequency and enriched for functional variants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2480"/>
            <a:ext cx="4482453" cy="415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82480"/>
            <a:ext cx="4250791" cy="408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58082" y="2422732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Damaging</a:t>
            </a:r>
            <a:endParaRPr lang="en-GB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7358082" y="2919799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Benign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683995" y="16424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Functional category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16999" y="1648358"/>
            <a:ext cx="412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Non-synonymous: </a:t>
            </a:r>
            <a:r>
              <a:rPr lang="en-GB" sz="2400" dirty="0" err="1" smtClean="0"/>
              <a:t>Condel</a:t>
            </a:r>
            <a:r>
              <a:rPr lang="en-GB" sz="2400" dirty="0" smtClean="0"/>
              <a:t> score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81935" y="6262299"/>
            <a:ext cx="3012864" cy="338554"/>
          </a:xfrm>
          <a:prstGeom prst="rect">
            <a:avLst/>
          </a:prstGeom>
          <a:solidFill>
            <a:srgbClr val="CCC1DA"/>
          </a:solidFill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Enza</a:t>
            </a:r>
            <a:r>
              <a:rPr lang="en-GB" sz="1600" dirty="0" smtClean="0"/>
              <a:t> Colonna, Yuan Chen, </a:t>
            </a:r>
            <a:r>
              <a:rPr lang="en-GB" sz="1600" dirty="0" err="1" smtClean="0"/>
              <a:t>Yali</a:t>
            </a:r>
            <a:r>
              <a:rPr lang="en-GB" sz="1600" dirty="0" smtClean="0"/>
              <a:t> </a:t>
            </a:r>
            <a:r>
              <a:rPr lang="en-GB" sz="1600" dirty="0" err="1" smtClean="0"/>
              <a:t>Xue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8477" y="6287075"/>
            <a:ext cx="547239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resentation on using the data for GWAS by Brian </a:t>
            </a:r>
            <a:r>
              <a:rPr lang="en-US" dirty="0" err="1" smtClean="0"/>
              <a:t>Howie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7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87112" y="1732313"/>
            <a:ext cx="3521075" cy="4560887"/>
            <a:chOff x="4800600" y="1535113"/>
            <a:chExt cx="3521075" cy="4560887"/>
          </a:xfrm>
        </p:grpSpPr>
        <p:pic>
          <p:nvPicPr>
            <p:cNvPr id="5" name="Picture 13" descr="indel-2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0600" y="5649913"/>
              <a:ext cx="3521075" cy="446087"/>
            </a:xfrm>
            <a:prstGeom prst="rect">
              <a:avLst/>
            </a:prstGeom>
            <a:noFill/>
          </p:spPr>
        </p:pic>
        <p:pic>
          <p:nvPicPr>
            <p:cNvPr id="6" name="Picture 15" descr="indel-1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535113"/>
              <a:ext cx="1989138" cy="434975"/>
            </a:xfrm>
            <a:prstGeom prst="rect">
              <a:avLst/>
            </a:prstGeom>
            <a:noFill/>
          </p:spPr>
        </p:pic>
        <p:pic>
          <p:nvPicPr>
            <p:cNvPr id="7" name="Picture 16" descr="indel-1-10"/>
            <p:cNvPicPr>
              <a:picLocks noChangeAspect="1" noChangeArrowheads="1"/>
            </p:cNvPicPr>
            <p:nvPr/>
          </p:nvPicPr>
          <p:blipFill>
            <a:blip r:embed="rId4"/>
            <a:srcRect l="23945"/>
            <a:stretch>
              <a:fillRect/>
            </a:stretch>
          </p:blipFill>
          <p:spPr bwMode="auto">
            <a:xfrm>
              <a:off x="4800600" y="4964113"/>
              <a:ext cx="3146425" cy="446087"/>
            </a:xfrm>
            <a:prstGeom prst="rect">
              <a:avLst/>
            </a:prstGeom>
            <a:noFill/>
          </p:spPr>
        </p:pic>
        <p:pic>
          <p:nvPicPr>
            <p:cNvPr id="8" name="Picture 17" descr="indel-1-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600" y="4214813"/>
              <a:ext cx="2778125" cy="422275"/>
            </a:xfrm>
            <a:prstGeom prst="rect">
              <a:avLst/>
            </a:prstGeom>
            <a:noFill/>
          </p:spPr>
        </p:pic>
        <p:pic>
          <p:nvPicPr>
            <p:cNvPr id="9" name="Picture 18" descr="indel-3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0600" y="2220913"/>
              <a:ext cx="2160588" cy="411162"/>
            </a:xfrm>
            <a:prstGeom prst="rect">
              <a:avLst/>
            </a:prstGeom>
            <a:noFill/>
          </p:spPr>
        </p:pic>
        <p:pic>
          <p:nvPicPr>
            <p:cNvPr id="10" name="Picture 19" descr="indel-5-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00600" y="2982913"/>
              <a:ext cx="2068513" cy="400050"/>
            </a:xfrm>
            <a:prstGeom prst="rect">
              <a:avLst/>
            </a:prstGeom>
            <a:noFill/>
          </p:spPr>
        </p:pic>
      </p:grp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8">
            <a:alphaModFix/>
            <a:lum bright="-2000" contrast="79000"/>
          </a:blip>
          <a:srcRect l="43958" t="12817"/>
          <a:stretch>
            <a:fillRect/>
          </a:stretch>
        </p:blipFill>
        <p:spPr bwMode="auto">
          <a:xfrm>
            <a:off x="386512" y="1492600"/>
            <a:ext cx="4468828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35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5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INDEL calls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50636" y="6191549"/>
            <a:ext cx="169353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Guillermo Angel</a:t>
            </a:r>
            <a:endParaRPr lang="en-US" dirty="0"/>
          </a:p>
        </p:txBody>
      </p:sp>
      <p:graphicFrame>
        <p:nvGraphicFramePr>
          <p:cNvPr id="13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195727"/>
              </p:ext>
            </p:extLst>
          </p:nvPr>
        </p:nvGraphicFramePr>
        <p:xfrm>
          <a:off x="548677" y="2745993"/>
          <a:ext cx="8195489" cy="14833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590668"/>
                <a:gridCol w="2232379"/>
                <a:gridCol w="1886142"/>
                <a:gridCol w="1486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Dataset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Contributing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datasets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Consensus method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#INDELs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Low coverage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BC, 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BI, DI, OX, SI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VQSR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5.5M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</a:rPr>
                        <a:t>Exome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/Illumina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BC, BCM, BI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N.A.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6.5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– 10.2K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</a:rPr>
                        <a:t>Exome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/SOLiD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BCM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N.A.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4.2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– 5.0K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90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el_vqsr_vs_siz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085" y="1143000"/>
            <a:ext cx="6542289" cy="4906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INDEL length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50636" y="6191549"/>
            <a:ext cx="169353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Guillermo Angel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4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5510" y="2437524"/>
            <a:ext cx="8617490" cy="425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International project to construct a foundational data set for human genetics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Discover virtually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all common human variations by investigating many genomes at the base pair level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Consortium with multiple centers, platforms, funders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Aims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 smtClean="0"/>
              <a:t>Discover </a:t>
            </a:r>
            <a:r>
              <a:rPr lang="en-US" sz="2400" dirty="0"/>
              <a:t>population level human genetic variations of all types (95% of variation &gt; 1% </a:t>
            </a:r>
            <a:r>
              <a:rPr lang="en-US" sz="2400" dirty="0" smtClean="0"/>
              <a:t>frequency)</a:t>
            </a:r>
            <a:endParaRPr lang="en-US" sz="2400" dirty="0"/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 smtClean="0"/>
              <a:t>Define </a:t>
            </a:r>
            <a:r>
              <a:rPr lang="en-US" sz="2400" dirty="0"/>
              <a:t>haplotype structure in the human </a:t>
            </a:r>
            <a:r>
              <a:rPr lang="en-US" sz="2400" dirty="0" smtClean="0"/>
              <a:t>genome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 smtClean="0"/>
              <a:t>Develop </a:t>
            </a:r>
            <a:r>
              <a:rPr lang="en-US" sz="2400" dirty="0"/>
              <a:t>sequence analysis methods, tools, and other reagents that can be transferred to other sequencing projects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99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structural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774" y="1442457"/>
            <a:ext cx="4702828" cy="45259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Discovery with a number of different methods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Several types (e.g. deletions, tandem duplications, mobile element insertions) now detectable with high accuracy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We are pulling in new types for the Phase I data (inversions, </a:t>
            </a:r>
            <a:r>
              <a:rPr lang="en-US" i="1" dirty="0" smtClean="0"/>
              <a:t>de novo </a:t>
            </a:r>
            <a:r>
              <a:rPr lang="en-US" dirty="0" smtClean="0"/>
              <a:t>insertions, translocations)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 t="5361" r="69816" b="54532"/>
          <a:stretch>
            <a:fillRect/>
          </a:stretch>
        </p:blipFill>
        <p:spPr bwMode="auto">
          <a:xfrm>
            <a:off x="120969" y="1447281"/>
            <a:ext cx="4484173" cy="452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2150" y="6287075"/>
            <a:ext cx="487852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resentation on structural variations by Ryan Mills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2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SNP validations (low coverage data)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599" y="1371600"/>
          <a:ext cx="8686801" cy="4861506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1937825"/>
                <a:gridCol w="826157"/>
                <a:gridCol w="1342506"/>
                <a:gridCol w="1421476"/>
                <a:gridCol w="789710"/>
                <a:gridCol w="1342506"/>
                <a:gridCol w="1026621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Polymorphic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Monomorphic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No Call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Confirmation Rate</a:t>
                      </a: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Failure Rate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9525" marT="9525" marB="0" anchor="ctr"/>
                </a:tc>
              </a:tr>
              <a:tr h="662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Sites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27432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282</a:t>
                      </a: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4008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27432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0.959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0.020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9525" marT="9525" marB="0" anchor="ctr"/>
                </a:tc>
              </a:tr>
              <a:tr h="702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Called in Validation Samples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287</a:t>
                      </a:r>
                    </a:p>
                  </a:txBody>
                  <a:tcPr marL="27432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276</a:t>
                      </a: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4008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27432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0.982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0.021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9525" marT="9525" marB="0" anchor="ctr"/>
                </a:tc>
              </a:tr>
              <a:tr h="702129">
                <a:tc>
                  <a:txBody>
                    <a:bodyPr/>
                    <a:lstStyle/>
                    <a:p>
                      <a:pPr marL="0" indent="225425"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Singletons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27432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4008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7432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0.956</a:t>
                      </a: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0.029</a:t>
                      </a:r>
                    </a:p>
                  </a:txBody>
                  <a:tcPr marL="274320" marR="9525" marT="9525" marB="0" anchor="ctr"/>
                </a:tc>
              </a:tr>
              <a:tr h="702129">
                <a:tc>
                  <a:txBody>
                    <a:bodyPr/>
                    <a:lstStyle/>
                    <a:p>
                      <a:pPr marL="0" indent="225425"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MAF&lt;0.01*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27432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4008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7432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0.985</a:t>
                      </a: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0.007</a:t>
                      </a:r>
                    </a:p>
                  </a:txBody>
                  <a:tcPr marL="274320" marR="9525" marT="9525" marB="0" anchor="ctr"/>
                </a:tc>
              </a:tr>
              <a:tr h="702129">
                <a:tc>
                  <a:txBody>
                    <a:bodyPr/>
                    <a:lstStyle/>
                    <a:p>
                      <a:pPr marL="0" indent="225425"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0.01&lt;MAF&lt;0.05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27432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4008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27432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274320" marR="9525" marT="9525" marB="0" anchor="ctr"/>
                </a:tc>
              </a:tr>
              <a:tr h="702129">
                <a:tc>
                  <a:txBody>
                    <a:bodyPr/>
                    <a:lstStyle/>
                    <a:p>
                      <a:pPr marL="0" indent="225425"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MAF&gt;0.05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27432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4008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7432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0.060</a:t>
                      </a:r>
                    </a:p>
                  </a:txBody>
                  <a:tcPr marL="274320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599" y="6319396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*Excludes singletons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03676" y="6319396"/>
            <a:ext cx="249299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Danny Challis, Eric Banks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1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Genotypes are accurate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1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Average low coverage depth is ~5x</a:t>
            </a:r>
          </a:p>
          <a:p>
            <a:r>
              <a:rPr lang="en-US" dirty="0" smtClean="0"/>
              <a:t>We obtain genotypes by sharing data between samples (using imputation-related methods)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Genotypes are expected to be even more accurate after integration of multiple variant sources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53566"/>
              </p:ext>
            </p:extLst>
          </p:nvPr>
        </p:nvGraphicFramePr>
        <p:xfrm>
          <a:off x="303979" y="3311406"/>
          <a:ext cx="8679995" cy="164689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897877"/>
                <a:gridCol w="1856012"/>
                <a:gridCol w="1454108"/>
                <a:gridCol w="1735999"/>
                <a:gridCol w="1735999"/>
              </a:tblGrid>
              <a:tr h="823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Genotype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0000"/>
                          </a:solidFill>
                        </a:rPr>
                        <a:t>HomRef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Het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0000"/>
                          </a:solidFill>
                        </a:rPr>
                        <a:t>HomAlt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Overall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82344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Error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</a:rPr>
                        <a:t> rate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0.16%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0.76%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0.39%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0.37%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3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379" y="1305902"/>
            <a:ext cx="4953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502979" y="3258527"/>
            <a:ext cx="1276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600" b="1">
                <a:solidFill>
                  <a:srgbClr val="FF0000"/>
                </a:solidFill>
                <a:latin typeface="Calibri" charset="0"/>
              </a:rPr>
              <a:t>&gt;10% </a:t>
            </a:r>
          </a:p>
          <a:p>
            <a:pPr algn="ctr" eaLnBrk="1" hangingPunct="1"/>
            <a:r>
              <a:rPr lang="en-GB" sz="1600" b="1">
                <a:solidFill>
                  <a:srgbClr val="FF0000"/>
                </a:solidFill>
                <a:latin typeface="Calibri" charset="0"/>
              </a:rPr>
              <a:t>non-unique mapping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142867" y="3622065"/>
            <a:ext cx="1069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600" b="1">
                <a:solidFill>
                  <a:srgbClr val="FF0000"/>
                </a:solidFill>
                <a:latin typeface="Calibri" charset="0"/>
              </a:rPr>
              <a:t>depth </a:t>
            </a:r>
          </a:p>
          <a:p>
            <a:pPr algn="ctr" eaLnBrk="1" hangingPunct="1"/>
            <a:r>
              <a:rPr lang="en-GB" sz="1600" b="1">
                <a:solidFill>
                  <a:srgbClr val="FF0000"/>
                </a:solidFill>
                <a:latin typeface="Calibri" charset="0"/>
              </a:rPr>
              <a:t>too high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4093779" y="4020527"/>
            <a:ext cx="998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600" b="1" dirty="0">
                <a:solidFill>
                  <a:srgbClr val="FF0000"/>
                </a:solidFill>
                <a:latin typeface="Calibri" charset="0"/>
              </a:rPr>
              <a:t>No coverage</a:t>
            </a:r>
          </a:p>
        </p:txBody>
      </p:sp>
      <p:sp>
        <p:nvSpPr>
          <p:cNvPr id="17415" name="Title 10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Accessible fraction of genome</a:t>
            </a:r>
            <a:endParaRPr lang="en-GB" dirty="0"/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2569779" y="4249127"/>
            <a:ext cx="106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600" b="1">
                <a:solidFill>
                  <a:srgbClr val="FF0000"/>
                </a:solidFill>
                <a:latin typeface="Calibri" charset="0"/>
              </a:rPr>
              <a:t>M &amp; 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2323" y="1305902"/>
            <a:ext cx="38092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In the Pilot data, we found that &gt;80% of the human genome reference was accessible for SNP variant calling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are currently re-evaluating this fraction for the Phase 1 data (which used longer reads)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are developing methods to estimate the fraction for other variants (especially INDELs)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03676" y="6319396"/>
            <a:ext cx="181593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Goncalo Abecasis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6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Variant call delivery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9590" y="2048412"/>
            <a:ext cx="8534811" cy="2258668"/>
            <a:chOff x="228600" y="5077568"/>
            <a:chExt cx="7772400" cy="140528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5770326"/>
              <a:ext cx="7772400" cy="712530"/>
            </a:xfrm>
            <a:prstGeom prst="rect">
              <a:avLst/>
            </a:prstGeom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900695" y="5077568"/>
              <a:ext cx="1969334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Format: VCF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9590" y="4928497"/>
            <a:ext cx="55990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00FF"/>
                </a:solidFill>
              </a:rPr>
              <a:t>ftp://ftp.1000genomes.ebi.ac.uk</a:t>
            </a:r>
            <a:endParaRPr lang="en-US" sz="32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6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Datasets &amp; variant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982" t="21141" r="49098"/>
          <a:stretch>
            <a:fillRect/>
          </a:stretch>
        </p:blipFill>
        <p:spPr>
          <a:xfrm>
            <a:off x="55820" y="1423567"/>
            <a:ext cx="3432925" cy="3540126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3558519" y="3754367"/>
            <a:ext cx="865209" cy="683881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69" descr="SV 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999" y="4028072"/>
            <a:ext cx="2879063" cy="2085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11999" y="1417638"/>
            <a:ext cx="2450979" cy="8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GCGTG</a:t>
            </a:r>
            <a:r>
              <a:rPr lang="en-US" sz="2800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TGAG</a:t>
            </a:r>
            <a:endParaRPr lang="en-US" sz="2800" dirty="0">
              <a:latin typeface="Courier"/>
              <a:cs typeface="Courier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GCGTG</a:t>
            </a: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TGAG</a:t>
            </a:r>
            <a:endParaRPr lang="en-US" sz="2800" i="1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824417" y="2742930"/>
            <a:ext cx="2450979" cy="8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GCGTG</a:t>
            </a: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CC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TGAG</a:t>
            </a:r>
            <a:endParaRPr lang="en-US" sz="2800" dirty="0">
              <a:latin typeface="Courier"/>
              <a:cs typeface="Courier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GCGTG</a:t>
            </a: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--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TGAG</a:t>
            </a:r>
            <a:endParaRPr lang="en-US" sz="2800" i="1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1732" y="1542743"/>
            <a:ext cx="766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SNP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280416" y="2824385"/>
            <a:ext cx="1054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INDEL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696082" y="4816787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SV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l="28467" r="26893"/>
          <a:stretch>
            <a:fillRect/>
          </a:stretch>
        </p:blipFill>
        <p:spPr>
          <a:xfrm>
            <a:off x="3488745" y="856065"/>
            <a:ext cx="2442121" cy="54707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448" y="4963692"/>
            <a:ext cx="1702107" cy="17021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550" y="5429177"/>
            <a:ext cx="108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SNP array data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8746" y="6385293"/>
            <a:ext cx="50380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resentation on integration by Hyun Min Kang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Data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Pilotbrows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7"/>
          <a:stretch/>
        </p:blipFill>
        <p:spPr>
          <a:xfrm>
            <a:off x="457200" y="1292551"/>
            <a:ext cx="8036719" cy="4916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150" y="6287075"/>
            <a:ext cx="41023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resentation on data access by Paul </a:t>
            </a:r>
            <a:r>
              <a:rPr lang="en-US" dirty="0" err="1" smtClean="0"/>
              <a:t>Flicek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8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1000GP is a driver for method and tool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396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New data formats (SAM/BAM, VCF) developed by the 1000GP are now adopted by the entire genomics community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Tools (read mappers e.g. BWA, MOSAIK, etc; variant callers including those for SVs)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Data processing protocols (BQ recalibration, duplicate read removal, etc.)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Imputation and haplotype phasing methods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2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Tools for analyzing  &amp; manipulating 1000G data</a:t>
            </a:r>
            <a:endParaRPr lang="en-US" dirty="0"/>
          </a:p>
        </p:txBody>
      </p:sp>
      <p:pic>
        <p:nvPicPr>
          <p:cNvPr id="97" name="Picture 96" descr="Human-X-Chromosome-Paired-end-read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49533"/>
            <a:ext cx="3124200" cy="155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953000"/>
            <a:ext cx="7772400" cy="712530"/>
          </a:xfrm>
          <a:prstGeom prst="rect">
            <a:avLst/>
          </a:prstGeom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9" name="TextBox 98"/>
          <p:cNvSpPr txBox="1"/>
          <p:nvPr/>
        </p:nvSpPr>
        <p:spPr>
          <a:xfrm>
            <a:off x="609600" y="31242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samtools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http://</a:t>
            </a:r>
            <a:r>
              <a:rPr lang="en-US" sz="2000" dirty="0" err="1" smtClean="0">
                <a:solidFill>
                  <a:srgbClr val="0000FF"/>
                </a:solidFill>
              </a:rPr>
              <a:t>samtools.sourceforge.net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BamTools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http://</a:t>
            </a:r>
            <a:r>
              <a:rPr lang="en-US" sz="2000" dirty="0" err="1" smtClean="0">
                <a:solidFill>
                  <a:srgbClr val="0000FF"/>
                </a:solidFill>
              </a:rPr>
              <a:t>sourceforge.net/projects/bamtools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GATK: </a:t>
            </a:r>
            <a:r>
              <a:rPr lang="en-US" sz="2000" dirty="0" err="1" smtClean="0">
                <a:solidFill>
                  <a:srgbClr val="0000FF"/>
                </a:solidFill>
              </a:rPr>
              <a:t>http://www.broadinstitute.org/gsa/wiki/index.php/The_Genome_Analysis_Toolkit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09600" y="5867400"/>
            <a:ext cx="6019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VCFTools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http://</a:t>
            </a:r>
            <a:r>
              <a:rPr lang="en-US" sz="2000" dirty="0" err="1" smtClean="0">
                <a:solidFill>
                  <a:srgbClr val="0000FF"/>
                </a:solidFill>
              </a:rPr>
              <a:t>vcftools.sourceforge.net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/>
              <a:t>VcfCTools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https://</a:t>
            </a:r>
            <a:r>
              <a:rPr lang="en-US" sz="2000" dirty="0" err="1">
                <a:solidFill>
                  <a:srgbClr val="0000FF"/>
                </a:solidFill>
              </a:rPr>
              <a:t>github.com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AlistairNWard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vcfCTools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14600" y="1676400"/>
            <a:ext cx="352607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Alignments: SAM/BAM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05600" y="5117068"/>
            <a:ext cx="210030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Variants: VCF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timeframe (approximate)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70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Phase 1</a:t>
            </a:r>
          </a:p>
          <a:p>
            <a:pPr lvl="1"/>
            <a:r>
              <a:rPr lang="en-US" dirty="0" smtClean="0"/>
              <a:t>Raw data, alignments available</a:t>
            </a:r>
          </a:p>
          <a:p>
            <a:pPr lvl="1"/>
            <a:r>
              <a:rPr lang="en-US" dirty="0" smtClean="0"/>
              <a:t>Integrated variant set available</a:t>
            </a:r>
          </a:p>
          <a:p>
            <a:pPr lvl="1"/>
            <a:r>
              <a:rPr lang="en-US" dirty="0" smtClean="0"/>
              <a:t>Phase 1 analysis paper by end of 2011</a:t>
            </a:r>
          </a:p>
          <a:p>
            <a:r>
              <a:rPr lang="en-US" dirty="0" smtClean="0"/>
              <a:t>Phase 2</a:t>
            </a:r>
          </a:p>
          <a:p>
            <a:pPr lvl="1"/>
            <a:r>
              <a:rPr lang="en-US" dirty="0" smtClean="0"/>
              <a:t>Raw data mid-December 2011</a:t>
            </a:r>
          </a:p>
          <a:p>
            <a:pPr lvl="1"/>
            <a:r>
              <a:rPr lang="en-US" dirty="0" smtClean="0"/>
              <a:t>Read mapping, variant calling early 2012</a:t>
            </a:r>
          </a:p>
          <a:p>
            <a:r>
              <a:rPr lang="en-US" dirty="0" smtClean="0"/>
              <a:t>Phase 3</a:t>
            </a:r>
          </a:p>
          <a:p>
            <a:pPr lvl="1"/>
            <a:r>
              <a:rPr lang="en-US" dirty="0" smtClean="0"/>
              <a:t>Samples end March 2012</a:t>
            </a:r>
          </a:p>
          <a:p>
            <a:pPr lvl="1"/>
            <a:r>
              <a:rPr lang="en-US" dirty="0" smtClean="0"/>
              <a:t>Data Summer 2012</a:t>
            </a:r>
          </a:p>
          <a:p>
            <a:pPr lvl="1"/>
            <a:r>
              <a:rPr lang="en-US" dirty="0" smtClean="0"/>
              <a:t>Call sets end of 2012, Final paper 2013?</a:t>
            </a:r>
          </a:p>
          <a:p>
            <a:r>
              <a:rPr lang="en-US" dirty="0" smtClean="0"/>
              <a:t>End of the project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03676" y="6319396"/>
            <a:ext cx="158250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Richard Durbin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5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9064"/>
            <a:ext cx="8229600" cy="6598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771887"/>
              </p:ext>
            </p:extLst>
          </p:nvPr>
        </p:nvGraphicFramePr>
        <p:xfrm>
          <a:off x="76200" y="968490"/>
          <a:ext cx="8991599" cy="577244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89459"/>
                <a:gridCol w="2764696"/>
                <a:gridCol w="2137045"/>
                <a:gridCol w="3200399"/>
              </a:tblGrid>
              <a:tr h="41376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Time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Topic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Presenter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Presenter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affiliation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723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7:30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Description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of 1000 Genomes data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Gabor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Marth, D.Sc.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Boston College,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Boston,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MA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7577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7:55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How to access the data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Paul Flicek, D.Sc.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EMBL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European Bioinformatics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Inst.,  Hinxton, Cambridge, UK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1171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8:20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Lessons in variant calling and genotyping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rgbClr val="000000"/>
                          </a:solidFill>
                        </a:rPr>
                        <a:t>Hyun Min Kang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Ph.D.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Univ. of Michigan,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Ann Arbor, MI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723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8:40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Structural variants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Ryan Mills, Ph.D.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Brigham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and Women’s Hospital, Boston, MA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723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9:00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Imputation in GWAS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studies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Bryan Howie, Ph.D.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Univ.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of Chicago,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Chicago, IL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6892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9:20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Q&amp;A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6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551518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Fraction of variant sites present in an individual that are </a:t>
            </a:r>
            <a:r>
              <a:rPr lang="en-US" u="sng" dirty="0" smtClean="0"/>
              <a:t>NOT</a:t>
            </a:r>
            <a:r>
              <a:rPr lang="en-US" dirty="0" smtClean="0"/>
              <a:t> already represented in dbSNP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343041"/>
              </p:ext>
            </p:extLst>
          </p:nvPr>
        </p:nvGraphicFramePr>
        <p:xfrm>
          <a:off x="780580" y="2597226"/>
          <a:ext cx="7519728" cy="361958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587844"/>
                <a:gridCol w="3931884"/>
              </a:tblGrid>
              <a:tr h="71722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Fraction </a:t>
                      </a:r>
                      <a:r>
                        <a:rPr lang="en-US" sz="2800" u="sng" dirty="0" smtClean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dbSNP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solidFill>
                      <a:srgbClr val="FF0000"/>
                    </a:solidFill>
                  </a:tcPr>
                </a:tc>
              </a:tr>
              <a:tr h="58047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February,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2000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98%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</a:tr>
              <a:tr h="58047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February, 2001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</a:tr>
              <a:tr h="580471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April, 2008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</a:tr>
              <a:tr h="58047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February, 2011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T="45734" marB="45734" anchor="ctr"/>
                </a:tc>
              </a:tr>
              <a:tr h="580471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October 2011 (now)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&lt;1%</a:t>
                      </a:r>
                    </a:p>
                  </a:txBody>
                  <a:tcPr marT="45734" marB="45734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20448" y="6443522"/>
            <a:ext cx="2810385" cy="369332"/>
          </a:xfrm>
          <a:prstGeom prst="rect">
            <a:avLst/>
          </a:prstGeom>
          <a:solidFill>
            <a:srgbClr val="CCC1DA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Ryan Poplin, David </a:t>
            </a:r>
            <a:r>
              <a:rPr lang="en-US" dirty="0" err="1" smtClean="0"/>
              <a:t>Altshuler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3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53278" y="5186084"/>
            <a:ext cx="1775733" cy="1488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477" y="1726157"/>
            <a:ext cx="8588385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The 1000 Genomes Project Datasets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843" y="3430024"/>
            <a:ext cx="4863894" cy="272963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Gabor T. Marth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Boston College Biology Department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1000 </a:t>
            </a:r>
            <a:r>
              <a:rPr lang="en-US" dirty="0">
                <a:solidFill>
                  <a:schemeClr val="tx1"/>
                </a:solidFill>
              </a:rPr>
              <a:t>Genomes Project Tutorial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Montreal, Quebec, Canada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October 13, 2011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3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pilot coverage strategies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239000" cy="46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8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results published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564" y="5031961"/>
            <a:ext cx="3919436" cy="1802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4" y="1244093"/>
            <a:ext cx="7580232" cy="2361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6" y="3605600"/>
            <a:ext cx="4720318" cy="1663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76" y="5377338"/>
            <a:ext cx="5000902" cy="1267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48868"/>
          <a:stretch/>
        </p:blipFill>
        <p:spPr>
          <a:xfrm>
            <a:off x="5213578" y="3170718"/>
            <a:ext cx="3930422" cy="19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1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Finalized project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Based on the result of the pilot project, we decided to collect data on 2,500 samples from 5 continental groupings</a:t>
            </a:r>
          </a:p>
          <a:p>
            <a:pPr lvl="1" algn="just"/>
            <a:r>
              <a:rPr lang="en-US" dirty="0" smtClean="0"/>
              <a:t>Whole-genome low coverage data (&gt;4x)</a:t>
            </a:r>
          </a:p>
          <a:p>
            <a:pPr lvl="1" algn="just"/>
            <a:r>
              <a:rPr lang="en-US" dirty="0" smtClean="0"/>
              <a:t>Full </a:t>
            </a:r>
            <a:r>
              <a:rPr lang="en-US" dirty="0" err="1" smtClean="0"/>
              <a:t>exome</a:t>
            </a:r>
            <a:r>
              <a:rPr lang="en-US" dirty="0" smtClean="0"/>
              <a:t> data at deep coverage (&gt;50x)</a:t>
            </a:r>
          </a:p>
          <a:p>
            <a:pPr lvl="1" algn="just"/>
            <a:r>
              <a:rPr lang="en-US" dirty="0" smtClean="0"/>
              <a:t>A number of deep coverage genomes to be sequenced, with details to be decided</a:t>
            </a:r>
          </a:p>
          <a:p>
            <a:pPr lvl="1" algn="just"/>
            <a:r>
              <a:rPr lang="en-US" dirty="0" smtClean="0"/>
              <a:t>Hi-density genotyping at subsets of sites</a:t>
            </a:r>
          </a:p>
          <a:p>
            <a:pPr algn="just"/>
            <a:r>
              <a:rPr lang="en-US" dirty="0" smtClean="0"/>
              <a:t>Moved from the Pilot into Phase 1 of the project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005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671500" y="636270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9119" y="6486525"/>
            <a:ext cx="533399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2009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976287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987" y="6496050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2009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262022" y="636270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8672" y="648652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 2009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823965" y="636270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3930" y="6486525"/>
            <a:ext cx="52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</a:t>
            </a:r>
          </a:p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2009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538230" y="636270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8715" y="6486525"/>
            <a:ext cx="495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</a:t>
            </a:r>
          </a:p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2009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319326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95399" y="648652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</a:t>
            </a:r>
          </a:p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109699" y="636270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0182" y="6486525"/>
            <a:ext cx="533399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2010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776510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5026" y="6496050"/>
            <a:ext cx="533399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 2010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414482" y="636270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47842" y="6496050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2010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862142" y="638175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33635" y="650557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 2010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4233694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47969" y="650557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2010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690880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6580" y="650557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 2011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5148061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33761" y="650557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2011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5767171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52871" y="650557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2011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6491056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76756" y="650557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 2011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353174" y="3995737"/>
            <a:ext cx="2600326" cy="485775"/>
            <a:chOff x="5133974" y="3786187"/>
            <a:chExt cx="2600326" cy="485775"/>
          </a:xfrm>
        </p:grpSpPr>
        <p:grpSp>
          <p:nvGrpSpPr>
            <p:cNvPr id="35" name="Group 232"/>
            <p:cNvGrpSpPr/>
            <p:nvPr/>
          </p:nvGrpSpPr>
          <p:grpSpPr>
            <a:xfrm>
              <a:off x="5181599" y="4033837"/>
              <a:ext cx="1857375" cy="238125"/>
              <a:chOff x="5181599" y="4033837"/>
              <a:chExt cx="1857375" cy="238125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5248275" y="4033837"/>
                <a:ext cx="1790699" cy="238125"/>
              </a:xfrm>
              <a:prstGeom prst="roundRect">
                <a:avLst/>
              </a:prstGeom>
              <a:blipFill dpi="0" rotWithShape="1">
                <a:blip r:embed="rId2" cstate="print">
                  <a:alphaModFix amt="47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0"/>
                    </a:schemeClr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210175" y="4033837"/>
                <a:ext cx="1714499" cy="238125"/>
              </a:xfrm>
              <a:prstGeom prst="roundRect">
                <a:avLst/>
              </a:prstGeom>
              <a:blipFill dpi="0" rotWithShape="1">
                <a:blip r:embed="rId2" cstate="print">
                  <a:alphaModFix amt="65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0"/>
                    </a:schemeClr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5181599" y="4033837"/>
                <a:ext cx="1619251" cy="238125"/>
              </a:xfrm>
              <a:prstGeom prst="roundRect">
                <a:avLst/>
              </a:prstGeom>
              <a:blipFill dpi="0" rotWithShape="1">
                <a:blip r:embed="rId2" cstate="print">
                  <a:alphaModFix amt="8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0"/>
                    </a:schemeClr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133974" y="3786187"/>
              <a:ext cx="26003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MAB (target – 100T); DNA from LCL 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48374" y="4500562"/>
            <a:ext cx="2295526" cy="471488"/>
            <a:chOff x="6048374" y="4500562"/>
            <a:chExt cx="2295526" cy="471488"/>
          </a:xfrm>
        </p:grpSpPr>
        <p:grpSp>
          <p:nvGrpSpPr>
            <p:cNvPr id="41" name="Group 418"/>
            <p:cNvGrpSpPr/>
            <p:nvPr/>
          </p:nvGrpSpPr>
          <p:grpSpPr>
            <a:xfrm>
              <a:off x="6172191" y="4733925"/>
              <a:ext cx="1666872" cy="238125"/>
              <a:chOff x="4810125" y="4857750"/>
              <a:chExt cx="1524000" cy="23812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5257800" y="4857750"/>
                <a:ext cx="1076325" cy="238125"/>
              </a:xfrm>
              <a:prstGeom prst="roundRect">
                <a:avLst/>
              </a:prstGeom>
              <a:blipFill dpi="0" rotWithShape="1">
                <a:blip r:embed="rId3" cstate="print">
                  <a:alphaModFix amt="16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5114925" y="4857750"/>
                <a:ext cx="1076325" cy="238125"/>
              </a:xfrm>
              <a:prstGeom prst="roundRect">
                <a:avLst/>
              </a:prstGeom>
              <a:blipFill dpi="0" rotWithShape="1">
                <a:blip r:embed="rId3" cstate="print">
                  <a:alphaModFix amt="42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962525" y="4857750"/>
                <a:ext cx="1076325" cy="238125"/>
              </a:xfrm>
              <a:prstGeom prst="roundRect">
                <a:avLst/>
              </a:prstGeom>
              <a:blipFill dpi="0" rotWithShape="1">
                <a:blip r:embed="rId3" cstate="print">
                  <a:alphaModFix amt="66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810125" y="4857750"/>
                <a:ext cx="1076325" cy="238125"/>
              </a:xfrm>
              <a:prstGeom prst="round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048374" y="4500562"/>
              <a:ext cx="2295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AJM (target – 80T); </a:t>
              </a:r>
              <a:r>
                <a:rPr lang="en-US" sz="1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from </a:t>
              </a:r>
              <a:r>
                <a:rPr lang="en-US" sz="1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Bld</a:t>
              </a:r>
              <a:endPara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 rot="5400000">
            <a:off x="7062588" y="6372209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948288" y="6505559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</a:t>
            </a:r>
          </a:p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7596020" y="6372193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481720" y="6496018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2011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8110402" y="6362652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996102" y="6496002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 2012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8615260" y="6362636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500960" y="6495986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2012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23899" y="3108241"/>
            <a:ext cx="1685926" cy="485775"/>
            <a:chOff x="57149" y="4032166"/>
            <a:chExt cx="1685926" cy="485775"/>
          </a:xfrm>
        </p:grpSpPr>
        <p:sp>
          <p:nvSpPr>
            <p:cNvPr id="56" name="Rounded Rectangle 55"/>
            <p:cNvSpPr/>
            <p:nvPr/>
          </p:nvSpPr>
          <p:spPr>
            <a:xfrm>
              <a:off x="123824" y="4279816"/>
              <a:ext cx="1619251" cy="238125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 w="6350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149" y="4032166"/>
              <a:ext cx="1676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(100S); DNA from LCL</a:t>
              </a:r>
              <a:endParaRPr lang="en-US" sz="10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66750" y="2574394"/>
            <a:ext cx="1752600" cy="476250"/>
            <a:chOff x="666750" y="2574394"/>
            <a:chExt cx="1752600" cy="476250"/>
          </a:xfrm>
        </p:grpSpPr>
        <p:sp>
          <p:nvSpPr>
            <p:cNvPr id="59" name="Rounded Rectangle 58"/>
            <p:cNvSpPr/>
            <p:nvPr/>
          </p:nvSpPr>
          <p:spPr>
            <a:xfrm>
              <a:off x="733426" y="2812519"/>
              <a:ext cx="1628774" cy="238125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6750" y="2574394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PUR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(70T); </a:t>
              </a:r>
              <a:r>
                <a:rPr lang="en-US" sz="105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from Blood</a:t>
              </a:r>
              <a:endParaRPr lang="en-US" sz="1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4374" y="1990725"/>
            <a:ext cx="1695451" cy="466725"/>
            <a:chOff x="714374" y="1990725"/>
            <a:chExt cx="1695451" cy="466725"/>
          </a:xfrm>
        </p:grpSpPr>
        <p:sp>
          <p:nvSpPr>
            <p:cNvPr id="62" name="Rounded Rectangle 61"/>
            <p:cNvSpPr/>
            <p:nvPr/>
          </p:nvSpPr>
          <p:spPr>
            <a:xfrm>
              <a:off x="771525" y="2219325"/>
              <a:ext cx="1619249" cy="238125"/>
            </a:xfrm>
            <a:prstGeom prst="round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4374" y="1990725"/>
              <a:ext cx="1695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CHS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(100T); DNA from LCL</a:t>
              </a:r>
              <a:endParaRPr lang="en-US" sz="10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2473" y="1428750"/>
            <a:ext cx="1657352" cy="485775"/>
            <a:chOff x="85723" y="885825"/>
            <a:chExt cx="1657352" cy="485775"/>
          </a:xfrm>
        </p:grpSpPr>
        <p:sp>
          <p:nvSpPr>
            <p:cNvPr id="65" name="Rounded Rectangle 64"/>
            <p:cNvSpPr/>
            <p:nvPr/>
          </p:nvSpPr>
          <p:spPr>
            <a:xfrm>
              <a:off x="123825" y="1133475"/>
              <a:ext cx="1619250" cy="238125"/>
            </a:xfrm>
            <a:prstGeom prst="roundRect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5723" y="885825"/>
              <a:ext cx="1638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CLM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(70T); DNA from LCL 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58696" y="523874"/>
            <a:ext cx="2265431" cy="2476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(1,150)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16200000" flipH="1">
            <a:off x="-221453" y="3359942"/>
            <a:ext cx="5519732" cy="9527"/>
          </a:xfrm>
          <a:prstGeom prst="line">
            <a:avLst/>
          </a:prstGeom>
          <a:ln w="12700">
            <a:prstDash val="lgDashDot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762123" y="4245491"/>
            <a:ext cx="1866901" cy="471490"/>
            <a:chOff x="1762123" y="4245491"/>
            <a:chExt cx="1866901" cy="471490"/>
          </a:xfrm>
        </p:grpSpPr>
        <p:sp>
          <p:nvSpPr>
            <p:cNvPr id="70" name="Rounded Rectangle 69"/>
            <p:cNvSpPr/>
            <p:nvPr/>
          </p:nvSpPr>
          <p:spPr>
            <a:xfrm>
              <a:off x="1885950" y="4478856"/>
              <a:ext cx="1419225" cy="238125"/>
            </a:xfrm>
            <a:prstGeom prst="round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62123" y="4245491"/>
              <a:ext cx="186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IBS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(84/100T); DNA from LCL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933949" y="4138628"/>
            <a:ext cx="762001" cy="587878"/>
            <a:chOff x="4933949" y="4138628"/>
            <a:chExt cx="762001" cy="587878"/>
          </a:xfrm>
        </p:grpSpPr>
        <p:sp>
          <p:nvSpPr>
            <p:cNvPr id="73" name="Rounded Rectangle 72"/>
            <p:cNvSpPr/>
            <p:nvPr/>
          </p:nvSpPr>
          <p:spPr>
            <a:xfrm>
              <a:off x="5048250" y="4488381"/>
              <a:ext cx="219075" cy="238125"/>
            </a:xfrm>
            <a:prstGeom prst="round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33949" y="4138628"/>
              <a:ext cx="762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 (8T)</a:t>
              </a:r>
              <a:endParaRPr lang="en-US" sz="1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rot="5400000" flipH="1" flipV="1">
              <a:off x="5103132" y="4383867"/>
              <a:ext cx="138121" cy="1588"/>
            </a:xfrm>
            <a:prstGeom prst="straightConnector1">
              <a:avLst/>
            </a:prstGeom>
            <a:ln>
              <a:solidFill>
                <a:srgbClr val="E6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547933" y="3019424"/>
            <a:ext cx="2690816" cy="490538"/>
            <a:chOff x="1881183" y="4267199"/>
            <a:chExt cx="2690816" cy="490538"/>
          </a:xfrm>
        </p:grpSpPr>
        <p:sp>
          <p:nvSpPr>
            <p:cNvPr id="77" name="Rounded Rectangle 76"/>
            <p:cNvSpPr/>
            <p:nvPr/>
          </p:nvSpPr>
          <p:spPr>
            <a:xfrm>
              <a:off x="1919288" y="4519612"/>
              <a:ext cx="2652711" cy="238125"/>
            </a:xfrm>
            <a:prstGeom prst="roundRect">
              <a:avLst/>
            </a:prstGeom>
            <a:blipFill>
              <a:blip r:embed="rId9" cstate="print"/>
              <a:stretch>
                <a:fillRect/>
              </a:stretch>
            </a:blip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81183" y="4267199"/>
              <a:ext cx="2624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PEL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(70T); </a:t>
              </a:r>
              <a:r>
                <a:rPr lang="en-US" sz="105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from Blood</a:t>
              </a:r>
              <a:endParaRPr lang="en-US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266824" y="822248"/>
            <a:ext cx="4629150" cy="573164"/>
            <a:chOff x="1266824" y="822248"/>
            <a:chExt cx="4629150" cy="573164"/>
          </a:xfrm>
        </p:grpSpPr>
        <p:grpSp>
          <p:nvGrpSpPr>
            <p:cNvPr id="80" name="Group 477"/>
            <p:cNvGrpSpPr/>
            <p:nvPr/>
          </p:nvGrpSpPr>
          <p:grpSpPr>
            <a:xfrm>
              <a:off x="1266824" y="822248"/>
              <a:ext cx="676275" cy="568402"/>
              <a:chOff x="2800349" y="1908098"/>
              <a:chExt cx="676275" cy="568402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2962276" y="2238375"/>
                <a:ext cx="209549" cy="238125"/>
              </a:xfrm>
              <a:prstGeom prst="round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800349" y="1908098"/>
                <a:ext cx="6762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6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CDX 17S</a:t>
                </a:r>
                <a:endParaRPr lang="en-US" sz="1000" b="1" dirty="0">
                  <a:solidFill>
                    <a:srgbClr val="E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 rot="5400000" flipH="1" flipV="1">
                <a:off x="2988585" y="2155011"/>
                <a:ext cx="138121" cy="1588"/>
              </a:xfrm>
              <a:prstGeom prst="straightConnector1">
                <a:avLst/>
              </a:prstGeom>
              <a:ln>
                <a:solidFill>
                  <a:srgbClr val="E6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222"/>
            <p:cNvGrpSpPr/>
            <p:nvPr/>
          </p:nvGrpSpPr>
          <p:grpSpPr>
            <a:xfrm>
              <a:off x="2933697" y="900112"/>
              <a:ext cx="2962277" cy="495300"/>
              <a:chOff x="2933697" y="900112"/>
              <a:chExt cx="2962277" cy="495300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2933697" y="900112"/>
                <a:ext cx="2962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CDX </a:t>
                </a:r>
                <a:r>
                  <a:rPr lang="en-US" sz="105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(100S); DNA: </a:t>
                </a:r>
                <a:r>
                  <a:rPr lang="en-US" sz="105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17 DNA from </a:t>
                </a:r>
                <a:r>
                  <a:rPr lang="en-US" sz="1050" b="1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Bld</a:t>
                </a:r>
                <a:r>
                  <a:rPr lang="en-US" sz="105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sz="105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83 from LCL</a:t>
                </a:r>
                <a:endParaRPr lang="en-US" sz="1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3114674" y="1157287"/>
                <a:ext cx="2124076" cy="238125"/>
              </a:xfrm>
              <a:prstGeom prst="roundRect">
                <a:avLst/>
              </a:prstGeom>
              <a:blipFill dpi="0" rotWithShape="1">
                <a:blip r:embed="rId6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7" name="Rectangle 86"/>
          <p:cNvSpPr/>
          <p:nvPr/>
        </p:nvSpPr>
        <p:spPr>
          <a:xfrm>
            <a:off x="2533651" y="523875"/>
            <a:ext cx="2724150" cy="247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(1,721)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72088" y="523875"/>
            <a:ext cx="3233737" cy="247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III (2,500)            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rot="16200000" flipH="1">
            <a:off x="5729289" y="3462336"/>
            <a:ext cx="5524499" cy="9526"/>
          </a:xfrm>
          <a:prstGeom prst="line">
            <a:avLst/>
          </a:prstGeom>
          <a:ln w="12700">
            <a:prstDash val="lgDashDot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5667375" y="3433762"/>
            <a:ext cx="2886075" cy="514351"/>
            <a:chOff x="4724400" y="3186112"/>
            <a:chExt cx="2886075" cy="514351"/>
          </a:xfrm>
        </p:grpSpPr>
        <p:grpSp>
          <p:nvGrpSpPr>
            <p:cNvPr id="91" name="Group 255"/>
            <p:cNvGrpSpPr/>
            <p:nvPr/>
          </p:nvGrpSpPr>
          <p:grpSpPr>
            <a:xfrm>
              <a:off x="4991103" y="3438544"/>
              <a:ext cx="1781174" cy="261939"/>
              <a:chOff x="6562728" y="4867294"/>
              <a:chExt cx="1781174" cy="261939"/>
            </a:xfrm>
          </p:grpSpPr>
          <p:grpSp>
            <p:nvGrpSpPr>
              <p:cNvPr id="97" name="Group 246"/>
              <p:cNvGrpSpPr/>
              <p:nvPr/>
            </p:nvGrpSpPr>
            <p:grpSpPr>
              <a:xfrm>
                <a:off x="6657978" y="4867294"/>
                <a:ext cx="1685924" cy="261939"/>
                <a:chOff x="5410200" y="5753100"/>
                <a:chExt cx="1785938" cy="290513"/>
              </a:xfrm>
            </p:grpSpPr>
            <p:sp>
              <p:nvSpPr>
                <p:cNvPr id="102" name="Rounded Rectangle 101"/>
                <p:cNvSpPr/>
                <p:nvPr/>
              </p:nvSpPr>
              <p:spPr>
                <a:xfrm>
                  <a:off x="5419724" y="5767387"/>
                  <a:ext cx="1761997" cy="274068"/>
                </a:xfrm>
                <a:prstGeom prst="roundRect">
                  <a:avLst/>
                </a:prstGeom>
                <a:blipFill dpi="0" rotWithShape="1">
                  <a:blip r:embed="rId10" cstate="print">
                    <a:alphaModFix amt="34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3" name="Content Placeholder 3" descr="Sierra-leonne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B4B1FF"/>
                    </a:clrFrom>
                    <a:clrTo>
                      <a:srgbClr val="B4B1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414510" y="5762625"/>
                  <a:ext cx="1767239" cy="27329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14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04" name="Rounded Rectangle 103"/>
                <p:cNvSpPr/>
                <p:nvPr/>
              </p:nvSpPr>
              <p:spPr>
                <a:xfrm>
                  <a:off x="5410200" y="5753100"/>
                  <a:ext cx="1785938" cy="290513"/>
                </a:xfrm>
                <a:prstGeom prst="roundRect">
                  <a:avLst/>
                </a:prstGeom>
                <a:solidFill>
                  <a:schemeClr val="bg1">
                    <a:alpha val="4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251"/>
              <p:cNvGrpSpPr/>
              <p:nvPr/>
            </p:nvGrpSpPr>
            <p:grpSpPr>
              <a:xfrm>
                <a:off x="6562728" y="4867294"/>
                <a:ext cx="1685924" cy="261939"/>
                <a:chOff x="5410200" y="5753100"/>
                <a:chExt cx="1785938" cy="290513"/>
              </a:xfrm>
            </p:grpSpPr>
            <p:sp>
              <p:nvSpPr>
                <p:cNvPr id="99" name="Rounded Rectangle 98"/>
                <p:cNvSpPr/>
                <p:nvPr/>
              </p:nvSpPr>
              <p:spPr>
                <a:xfrm>
                  <a:off x="5419724" y="5767387"/>
                  <a:ext cx="1761997" cy="274068"/>
                </a:xfrm>
                <a:prstGeom prst="roundRect">
                  <a:avLst/>
                </a:prstGeom>
                <a:blipFill dpi="0" rotWithShape="1">
                  <a:blip r:embed="rId10" cstate="print">
                    <a:alphaModFix amt="34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0" name="Content Placeholder 3" descr="Sierra-leonne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B4B1FF"/>
                    </a:clrFrom>
                    <a:clrTo>
                      <a:srgbClr val="B4B1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414510" y="5762625"/>
                  <a:ext cx="1767239" cy="27329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14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01" name="Rounded Rectangle 100"/>
                <p:cNvSpPr/>
                <p:nvPr/>
              </p:nvSpPr>
              <p:spPr>
                <a:xfrm>
                  <a:off x="5410200" y="5753100"/>
                  <a:ext cx="1785938" cy="290513"/>
                </a:xfrm>
                <a:prstGeom prst="roundRect">
                  <a:avLst/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436"/>
            <p:cNvGrpSpPr/>
            <p:nvPr/>
          </p:nvGrpSpPr>
          <p:grpSpPr>
            <a:xfrm>
              <a:off x="4905378" y="3438544"/>
              <a:ext cx="1685924" cy="261939"/>
              <a:chOff x="5410200" y="5753100"/>
              <a:chExt cx="1785938" cy="290513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5419724" y="5767387"/>
                <a:ext cx="1761997" cy="274068"/>
              </a:xfrm>
              <a:prstGeom prst="roundRect">
                <a:avLst/>
              </a:prstGeom>
              <a:blipFill dpi="0" rotWithShape="1">
                <a:blip r:embed="rId10" cstate="print">
                  <a:alphaModFix amt="34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5" name="Content Placeholder 3" descr="Sierra-leonne.jpg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B4B1FF"/>
                  </a:clrFrom>
                  <a:clrTo>
                    <a:srgbClr val="B4B1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414510" y="5762625"/>
                <a:ext cx="1767239" cy="27329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14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96" name="Rounded Rectangle 95"/>
              <p:cNvSpPr/>
              <p:nvPr/>
            </p:nvSpPr>
            <p:spPr>
              <a:xfrm>
                <a:off x="5410200" y="5753100"/>
                <a:ext cx="1785938" cy="290513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4724400" y="3186112"/>
              <a:ext cx="28860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Sierra Leone (target – 100T); DNA from LCL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05" name="Straight Connector 104"/>
          <p:cNvCxnSpPr/>
          <p:nvPr/>
        </p:nvCxnSpPr>
        <p:spPr>
          <a:xfrm rot="5400000">
            <a:off x="2512221" y="3359945"/>
            <a:ext cx="5529258" cy="0"/>
          </a:xfrm>
          <a:prstGeom prst="line">
            <a:avLst/>
          </a:prstGeom>
          <a:ln w="12700">
            <a:prstDash val="lgDashDot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Pentagon 105"/>
          <p:cNvSpPr/>
          <p:nvPr/>
        </p:nvSpPr>
        <p:spPr>
          <a:xfrm>
            <a:off x="523875" y="6334125"/>
            <a:ext cx="8420101" cy="85725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714375" y="3657606"/>
            <a:ext cx="1943100" cy="457194"/>
            <a:chOff x="714375" y="3657606"/>
            <a:chExt cx="1943100" cy="457194"/>
          </a:xfrm>
        </p:grpSpPr>
        <p:sp>
          <p:nvSpPr>
            <p:cNvPr id="108" name="TextBox 107"/>
            <p:cNvSpPr txBox="1"/>
            <p:nvPr/>
          </p:nvSpPr>
          <p:spPr>
            <a:xfrm>
              <a:off x="714375" y="3657606"/>
              <a:ext cx="1943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GBR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(96/100S); DNA from LCL 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809624" y="3914782"/>
              <a:ext cx="1609726" cy="200018"/>
            </a:xfrm>
            <a:prstGeom prst="roundRect">
              <a:avLst/>
            </a:prstGeom>
            <a:blipFill>
              <a:blip r:embed="rId12" cstate="print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B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567110" y="3600460"/>
            <a:ext cx="342900" cy="518999"/>
            <a:chOff x="3567110" y="3600460"/>
            <a:chExt cx="342900" cy="518999"/>
          </a:xfrm>
        </p:grpSpPr>
        <p:sp>
          <p:nvSpPr>
            <p:cNvPr id="111" name="Rounded Rectangle 110"/>
            <p:cNvSpPr/>
            <p:nvPr/>
          </p:nvSpPr>
          <p:spPr>
            <a:xfrm>
              <a:off x="3602001" y="3928960"/>
              <a:ext cx="190500" cy="190499"/>
            </a:xfrm>
            <a:prstGeom prst="round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567110" y="3600460"/>
              <a:ext cx="3429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1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626755" y="3850467"/>
              <a:ext cx="138121" cy="1588"/>
            </a:xfrm>
            <a:prstGeom prst="straightConnector1">
              <a:avLst/>
            </a:prstGeom>
            <a:ln>
              <a:solidFill>
                <a:srgbClr val="E6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5053010" y="3609985"/>
            <a:ext cx="342900" cy="533282"/>
            <a:chOff x="5081585" y="5276860"/>
            <a:chExt cx="342900" cy="533282"/>
          </a:xfrm>
        </p:grpSpPr>
        <p:sp>
          <p:nvSpPr>
            <p:cNvPr id="115" name="Rounded Rectangle 114"/>
            <p:cNvSpPr/>
            <p:nvPr/>
          </p:nvSpPr>
          <p:spPr>
            <a:xfrm>
              <a:off x="5106950" y="5619643"/>
              <a:ext cx="190500" cy="190499"/>
            </a:xfrm>
            <a:prstGeom prst="round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081585" y="5276860"/>
              <a:ext cx="3429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1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 rot="5400000" flipH="1" flipV="1">
              <a:off x="5131705" y="5526867"/>
              <a:ext cx="138121" cy="1588"/>
            </a:xfrm>
            <a:prstGeom prst="straightConnector1">
              <a:avLst/>
            </a:prstGeom>
            <a:ln>
              <a:solidFill>
                <a:srgbClr val="E6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3047981" y="1352560"/>
            <a:ext cx="3162319" cy="924573"/>
            <a:chOff x="2381231" y="2571760"/>
            <a:chExt cx="3038493" cy="924573"/>
          </a:xfrm>
        </p:grpSpPr>
        <p:sp>
          <p:nvSpPr>
            <p:cNvPr id="119" name="Right Brace 118"/>
            <p:cNvSpPr/>
            <p:nvPr/>
          </p:nvSpPr>
          <p:spPr>
            <a:xfrm rot="5400000" flipV="1">
              <a:off x="3217072" y="3131321"/>
              <a:ext cx="176219" cy="228600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381231" y="2714616"/>
              <a:ext cx="22526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KHV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(82/100) – 15 trios; </a:t>
              </a:r>
              <a:r>
                <a:rPr lang="en-US" sz="105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</a:t>
              </a:r>
              <a:r>
                <a:rPr lang="en-US" sz="105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Bld</a:t>
              </a:r>
              <a:endParaRPr lang="en-US" sz="1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2552695" y="2952741"/>
              <a:ext cx="2266955" cy="238125"/>
            </a:xfrm>
            <a:prstGeom prst="roundRect">
              <a:avLst/>
            </a:prstGeom>
            <a:blipFill dpi="0" rotWithShape="1">
              <a:blip r:embed="rId14" cstate="print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457454" y="3250112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rot="5400000" flipH="1" flipV="1">
              <a:off x="2550425" y="3259907"/>
              <a:ext cx="138121" cy="1588"/>
            </a:xfrm>
            <a:prstGeom prst="straightConnector1">
              <a:avLst/>
            </a:prstGeom>
            <a:ln>
              <a:solidFill>
                <a:srgbClr val="006DA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3067044" y="3247989"/>
              <a:ext cx="8001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99 (29T)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rot="5400000" flipH="1" flipV="1">
              <a:off x="4255401" y="3231334"/>
              <a:ext cx="138121" cy="1588"/>
            </a:xfrm>
            <a:prstGeom prst="straightConnector1">
              <a:avLst/>
            </a:prstGeom>
            <a:ln>
              <a:solidFill>
                <a:srgbClr val="006DA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4086219" y="3228939"/>
              <a:ext cx="581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 (7T)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424359" y="2571760"/>
              <a:ext cx="9953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 (5-10 trios)</a:t>
              </a:r>
              <a:endParaRPr lang="en-US" sz="1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rot="5400000" flipH="1" flipV="1">
              <a:off x="4703080" y="2859867"/>
              <a:ext cx="138121" cy="1588"/>
            </a:xfrm>
            <a:prstGeom prst="straightConnector1">
              <a:avLst/>
            </a:prstGeom>
            <a:ln>
              <a:solidFill>
                <a:srgbClr val="E6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3319453" y="2171710"/>
            <a:ext cx="2786072" cy="936725"/>
            <a:chOff x="2652703" y="3419485"/>
            <a:chExt cx="2786072" cy="936725"/>
          </a:xfrm>
        </p:grpSpPr>
        <p:sp>
          <p:nvSpPr>
            <p:cNvPr id="130" name="Right Brace 129"/>
            <p:cNvSpPr/>
            <p:nvPr/>
          </p:nvSpPr>
          <p:spPr>
            <a:xfrm rot="5400000" flipV="1">
              <a:off x="2821779" y="3964785"/>
              <a:ext cx="176219" cy="200028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ight Brace 130"/>
            <p:cNvSpPr/>
            <p:nvPr/>
          </p:nvSpPr>
          <p:spPr>
            <a:xfrm rot="5400000" flipV="1">
              <a:off x="3024183" y="3981455"/>
              <a:ext cx="171457" cy="190498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52703" y="3567112"/>
              <a:ext cx="21383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ACB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(28/79T) – 14 trios; </a:t>
              </a:r>
              <a:r>
                <a:rPr lang="en-US" sz="105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</a:t>
              </a:r>
              <a:r>
                <a:rPr lang="en-US" sz="105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Bld</a:t>
              </a:r>
              <a:r>
                <a:rPr lang="en-US" sz="105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2800350" y="3790949"/>
              <a:ext cx="2105025" cy="214993"/>
            </a:xfrm>
            <a:prstGeom prst="roundRect">
              <a:avLst/>
            </a:prstGeom>
            <a:blipFill dpi="0" rotWithShape="1">
              <a:blip r:embed="rId1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762238" y="4081455"/>
              <a:ext cx="3143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947979" y="4090985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Right Brace 135"/>
            <p:cNvSpPr/>
            <p:nvPr/>
          </p:nvSpPr>
          <p:spPr>
            <a:xfrm rot="5400000" flipV="1">
              <a:off x="3226591" y="3988588"/>
              <a:ext cx="171457" cy="185728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152772" y="4090969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Right Brace 137"/>
            <p:cNvSpPr/>
            <p:nvPr/>
          </p:nvSpPr>
          <p:spPr>
            <a:xfrm rot="5400000" flipV="1">
              <a:off x="3407561" y="4002878"/>
              <a:ext cx="171457" cy="157150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371842" y="4090970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Right Brace 139"/>
            <p:cNvSpPr/>
            <p:nvPr/>
          </p:nvSpPr>
          <p:spPr>
            <a:xfrm rot="5400000" flipV="1">
              <a:off x="3605208" y="3976672"/>
              <a:ext cx="171457" cy="209559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538525" y="4090969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Right Brace 141"/>
            <p:cNvSpPr/>
            <p:nvPr/>
          </p:nvSpPr>
          <p:spPr>
            <a:xfrm rot="5400000" flipV="1">
              <a:off x="3817139" y="3983816"/>
              <a:ext cx="171457" cy="204797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743311" y="4095732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39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Right Brace 143"/>
            <p:cNvSpPr/>
            <p:nvPr/>
          </p:nvSpPr>
          <p:spPr>
            <a:xfrm rot="5400000" flipV="1">
              <a:off x="4026688" y="3988578"/>
              <a:ext cx="171457" cy="204799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952859" y="4105258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Right Brace 145"/>
            <p:cNvSpPr/>
            <p:nvPr/>
          </p:nvSpPr>
          <p:spPr>
            <a:xfrm rot="5400000" flipV="1">
              <a:off x="4217189" y="3998091"/>
              <a:ext cx="171457" cy="176215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138600" y="4100479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Right Brace 147"/>
            <p:cNvSpPr/>
            <p:nvPr/>
          </p:nvSpPr>
          <p:spPr>
            <a:xfrm rot="5400000" flipV="1">
              <a:off x="4398167" y="4007601"/>
              <a:ext cx="171457" cy="176215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319578" y="4109989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357684" y="3419485"/>
              <a:ext cx="1081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51 (11 trios; 39S)</a:t>
              </a:r>
            </a:p>
            <a:p>
              <a:endParaRPr lang="en-US" sz="1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 rot="5400000" flipH="1" flipV="1">
              <a:off x="4731655" y="3707592"/>
              <a:ext cx="138121" cy="1588"/>
            </a:xfrm>
            <a:prstGeom prst="straightConnector1">
              <a:avLst/>
            </a:prstGeom>
            <a:ln>
              <a:solidFill>
                <a:srgbClr val="E6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3157541" y="4795837"/>
            <a:ext cx="3929059" cy="855773"/>
            <a:chOff x="3157541" y="4795837"/>
            <a:chExt cx="3671883" cy="855773"/>
          </a:xfrm>
        </p:grpSpPr>
        <p:sp>
          <p:nvSpPr>
            <p:cNvPr id="153" name="TextBox 152"/>
            <p:cNvSpPr txBox="1"/>
            <p:nvPr/>
          </p:nvSpPr>
          <p:spPr>
            <a:xfrm>
              <a:off x="3157541" y="5343521"/>
              <a:ext cx="3905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D2B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en-US" sz="1000" b="1" dirty="0">
                <a:solidFill>
                  <a:srgbClr val="FD2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228974" y="4795837"/>
              <a:ext cx="2847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PJL </a:t>
              </a:r>
              <a:r>
                <a:rPr lang="en-US" sz="11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(target – 100T)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</a:t>
              </a:r>
              <a:r>
                <a:rPr lang="en-US" sz="105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from Blood</a:t>
              </a:r>
              <a:endParaRPr lang="en-US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3267073" y="5043487"/>
              <a:ext cx="3562351" cy="238125"/>
            </a:xfrm>
            <a:prstGeom prst="roundRect">
              <a:avLst/>
            </a:prstGeom>
            <a:blipFill dpi="0" rotWithShape="1">
              <a:blip r:embed="rId16" cstate="print"/>
              <a:srcRect/>
              <a:stretch>
                <a:fillRect/>
              </a:stretch>
            </a:blip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Arrow Connector 155"/>
            <p:cNvCxnSpPr/>
            <p:nvPr/>
          </p:nvCxnSpPr>
          <p:spPr>
            <a:xfrm rot="5400000" flipH="1" flipV="1">
              <a:off x="3248027" y="5338766"/>
              <a:ext cx="128587" cy="4759"/>
            </a:xfrm>
            <a:prstGeom prst="straightConnector1">
              <a:avLst/>
            </a:prstGeom>
            <a:ln>
              <a:solidFill>
                <a:srgbClr val="FD2BF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rot="5400000" flipH="1" flipV="1">
              <a:off x="4048127" y="5329241"/>
              <a:ext cx="128587" cy="4759"/>
            </a:xfrm>
            <a:prstGeom prst="straightConnector1">
              <a:avLst/>
            </a:prstGeom>
            <a:ln>
              <a:solidFill>
                <a:srgbClr val="FD2BF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3986216" y="5324471"/>
              <a:ext cx="3905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D2B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sz="1000" b="1" dirty="0">
                <a:solidFill>
                  <a:srgbClr val="FD2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814891" y="5333996"/>
              <a:ext cx="3905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sz="1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 rot="5400000" flipH="1" flipV="1">
              <a:off x="4876802" y="5338766"/>
              <a:ext cx="128587" cy="4759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ight Brace 160"/>
            <p:cNvSpPr/>
            <p:nvPr/>
          </p:nvSpPr>
          <p:spPr>
            <a:xfrm rot="5400000" flipV="1">
              <a:off x="5803083" y="4860109"/>
              <a:ext cx="171495" cy="1042987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681653" y="5405389"/>
              <a:ext cx="4429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2171698" y="5510212"/>
            <a:ext cx="5391151" cy="862671"/>
            <a:chOff x="2171699" y="5510212"/>
            <a:chExt cx="5057776" cy="862671"/>
          </a:xfrm>
        </p:grpSpPr>
        <p:sp>
          <p:nvSpPr>
            <p:cNvPr id="164" name="TextBox 163"/>
            <p:cNvSpPr txBox="1"/>
            <p:nvPr/>
          </p:nvSpPr>
          <p:spPr>
            <a:xfrm>
              <a:off x="4224341" y="6115046"/>
              <a:ext cx="3905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D2B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en-US" sz="1000" b="1" dirty="0">
                <a:solidFill>
                  <a:srgbClr val="FD2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91079" y="6126662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172079" y="6126662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324479" y="6126662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610099" y="5510212"/>
              <a:ext cx="2619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GWD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(target – 100T); DNA from LCL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6442815" y="5767387"/>
              <a:ext cx="142875" cy="238125"/>
            </a:xfrm>
            <a:prstGeom prst="roundRect">
              <a:avLst/>
            </a:prstGeom>
            <a:blipFill dpi="0" rotWithShape="1">
              <a:blip r:embed="rId17" cstate="print">
                <a:alphaModFix amt="58000"/>
              </a:blip>
              <a:srcRect/>
              <a:stretch>
                <a:fillRect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4676776" y="5767387"/>
              <a:ext cx="2219323" cy="238125"/>
            </a:xfrm>
            <a:prstGeom prst="roundRect">
              <a:avLst/>
            </a:prstGeom>
            <a:blipFill dpi="0" rotWithShape="1">
              <a:blip r:embed="rId18" cstate="print">
                <a:alphaModFix amt="74000"/>
              </a:blip>
              <a:srcRect/>
              <a:stretch>
                <a:fillRect r="-1000"/>
              </a:stretch>
            </a:blip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dist="50800" dir="5400000" algn="ctr" rotWithShape="0">
                    <a:srgbClr val="000000"/>
                  </a:outerShdw>
                </a:effectLst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6855338" y="5767387"/>
              <a:ext cx="136533" cy="238125"/>
            </a:xfrm>
            <a:prstGeom prst="roundRect">
              <a:avLst/>
            </a:prstGeom>
            <a:blipFill dpi="0" rotWithShape="1">
              <a:blip r:embed="rId19" cstate="print">
                <a:alphaModFix amt="65000"/>
              </a:blip>
              <a:srcRect/>
              <a:stretch>
                <a:fillRect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6969117" y="5767387"/>
              <a:ext cx="155583" cy="238125"/>
            </a:xfrm>
            <a:prstGeom prst="roundRect">
              <a:avLst/>
            </a:prstGeom>
            <a:blipFill dpi="0" rotWithShape="1">
              <a:blip r:embed="rId19" cstate="print">
                <a:alphaModFix amt="65000"/>
              </a:blip>
              <a:srcRect/>
              <a:stretch>
                <a:fillRect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Straight Arrow Connector 172"/>
            <p:cNvCxnSpPr/>
            <p:nvPr/>
          </p:nvCxnSpPr>
          <p:spPr>
            <a:xfrm rot="5400000" flipH="1" flipV="1">
              <a:off x="2314577" y="6091241"/>
              <a:ext cx="128587" cy="4759"/>
            </a:xfrm>
            <a:prstGeom prst="straightConnector1">
              <a:avLst/>
            </a:prstGeom>
            <a:ln>
              <a:solidFill>
                <a:srgbClr val="FD2BF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2224091" y="6067421"/>
              <a:ext cx="3905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D2B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en-US" sz="1000" b="1" dirty="0">
                <a:solidFill>
                  <a:srgbClr val="FD2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2314576" y="5767387"/>
              <a:ext cx="228599" cy="238125"/>
            </a:xfrm>
            <a:prstGeom prst="roundRect">
              <a:avLst/>
            </a:prstGeom>
            <a:blipFill dpi="0" rotWithShape="1">
              <a:blip r:embed="rId20" cstate="print">
                <a:alphaModFix amt="70000"/>
              </a:blip>
              <a:srcRect/>
              <a:stretch>
                <a:fillRect r="-1000"/>
              </a:stretch>
            </a:blip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171699" y="5538787"/>
              <a:ext cx="523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GWD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7" name="Straight Arrow Connector 176"/>
            <p:cNvCxnSpPr/>
            <p:nvPr/>
          </p:nvCxnSpPr>
          <p:spPr>
            <a:xfrm rot="5400000" flipH="1" flipV="1">
              <a:off x="2962277" y="6091241"/>
              <a:ext cx="128587" cy="4759"/>
            </a:xfrm>
            <a:prstGeom prst="straightConnector1">
              <a:avLst/>
            </a:prstGeom>
            <a:ln>
              <a:solidFill>
                <a:srgbClr val="FD2BF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2871791" y="6067421"/>
              <a:ext cx="3905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D2B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en-US" sz="1000" b="1" dirty="0">
                <a:solidFill>
                  <a:srgbClr val="FD2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2962276" y="5767387"/>
              <a:ext cx="228599" cy="238125"/>
            </a:xfrm>
            <a:prstGeom prst="roundRect">
              <a:avLst/>
            </a:prstGeom>
            <a:blipFill dpi="0" rotWithShape="1">
              <a:blip r:embed="rId20" cstate="print">
                <a:alphaModFix amt="70000"/>
              </a:blip>
              <a:srcRect/>
              <a:stretch>
                <a:fillRect r="-1000"/>
              </a:stretch>
            </a:blip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819399" y="5538787"/>
              <a:ext cx="523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GWD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rot="5400000" flipH="1" flipV="1">
              <a:off x="4286252" y="6091241"/>
              <a:ext cx="128587" cy="4759"/>
            </a:xfrm>
            <a:prstGeom prst="straightConnector1">
              <a:avLst/>
            </a:prstGeom>
            <a:ln>
              <a:solidFill>
                <a:srgbClr val="FD2BF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ounded Rectangle 181"/>
            <p:cNvSpPr/>
            <p:nvPr/>
          </p:nvSpPr>
          <p:spPr>
            <a:xfrm>
              <a:off x="4286251" y="5767387"/>
              <a:ext cx="228599" cy="238125"/>
            </a:xfrm>
            <a:prstGeom prst="roundRect">
              <a:avLst/>
            </a:prstGeom>
            <a:blipFill dpi="0" rotWithShape="1">
              <a:blip r:embed="rId20" cstate="print">
                <a:alphaModFix amt="70000"/>
              </a:blip>
              <a:srcRect/>
              <a:stretch>
                <a:fillRect r="-1000"/>
              </a:stretch>
            </a:blip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143374" y="5538787"/>
              <a:ext cx="523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GWD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rot="5400000" flipH="1" flipV="1">
              <a:off x="4884050" y="6088832"/>
              <a:ext cx="138121" cy="1588"/>
            </a:xfrm>
            <a:prstGeom prst="straightConnector1">
              <a:avLst/>
            </a:prstGeom>
            <a:ln>
              <a:solidFill>
                <a:srgbClr val="006DA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rot="5400000" flipH="1" flipV="1">
              <a:off x="5246000" y="6088832"/>
              <a:ext cx="138121" cy="1588"/>
            </a:xfrm>
            <a:prstGeom prst="straightConnector1">
              <a:avLst/>
            </a:prstGeom>
            <a:ln>
              <a:solidFill>
                <a:srgbClr val="006DA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rot="5400000" flipH="1" flipV="1">
              <a:off x="5388875" y="6088832"/>
              <a:ext cx="138121" cy="1588"/>
            </a:xfrm>
            <a:prstGeom prst="straightConnector1">
              <a:avLst/>
            </a:prstGeom>
            <a:ln>
              <a:solidFill>
                <a:srgbClr val="006DA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ight Brace 186"/>
            <p:cNvSpPr/>
            <p:nvPr/>
          </p:nvSpPr>
          <p:spPr>
            <a:xfrm rot="5400000" flipV="1">
              <a:off x="6307931" y="5364956"/>
              <a:ext cx="171450" cy="1443038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205528" y="6119764"/>
              <a:ext cx="4429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270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810251" y="2957512"/>
            <a:ext cx="2619374" cy="500063"/>
            <a:chOff x="4895851" y="2614612"/>
            <a:chExt cx="2619374" cy="500063"/>
          </a:xfrm>
        </p:grpSpPr>
        <p:sp>
          <p:nvSpPr>
            <p:cNvPr id="190" name="TextBox 189"/>
            <p:cNvSpPr txBox="1"/>
            <p:nvPr/>
          </p:nvSpPr>
          <p:spPr>
            <a:xfrm>
              <a:off x="4895851" y="2614612"/>
              <a:ext cx="2619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Nigeria (target – 100T); DNA from LCL 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1" name="Group 272"/>
            <p:cNvGrpSpPr/>
            <p:nvPr/>
          </p:nvGrpSpPr>
          <p:grpSpPr>
            <a:xfrm>
              <a:off x="4962525" y="2867025"/>
              <a:ext cx="1847850" cy="247650"/>
              <a:chOff x="6905625" y="5400675"/>
              <a:chExt cx="1847850" cy="247650"/>
            </a:xfrm>
          </p:grpSpPr>
          <p:sp>
            <p:nvSpPr>
              <p:cNvPr id="192" name="Rounded Rectangle 191"/>
              <p:cNvSpPr/>
              <p:nvPr/>
            </p:nvSpPr>
            <p:spPr>
              <a:xfrm>
                <a:off x="7077075" y="5400675"/>
                <a:ext cx="1676400" cy="247650"/>
              </a:xfrm>
              <a:prstGeom prst="roundRect">
                <a:avLst/>
              </a:prstGeom>
              <a:blipFill dpi="0" rotWithShape="1">
                <a:blip r:embed="rId21" cstate="print">
                  <a:alphaModFix amt="63000"/>
                </a:blip>
                <a:srcRect/>
                <a:stretch>
                  <a:fillRect/>
                </a:stretch>
              </a:blip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7010400" y="5400675"/>
                <a:ext cx="1676400" cy="247650"/>
              </a:xfrm>
              <a:prstGeom prst="roundRect">
                <a:avLst/>
              </a:prstGeom>
              <a:blipFill dpi="0" rotWithShape="1">
                <a:blip r:embed="rId21" cstate="print">
                  <a:alphaModFix amt="73000"/>
                </a:blip>
                <a:srcRect/>
                <a:stretch>
                  <a:fillRect/>
                </a:stretch>
              </a:blip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6905625" y="5400675"/>
                <a:ext cx="1676400" cy="247650"/>
              </a:xfrm>
              <a:prstGeom prst="roundRect">
                <a:avLst/>
              </a:prstGeom>
              <a:blipFill>
                <a:blip r:embed="rId21" cstate="print"/>
                <a:stretch>
                  <a:fillRect/>
                </a:stretch>
              </a:blip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5" name="Group 194"/>
          <p:cNvGrpSpPr/>
          <p:nvPr/>
        </p:nvGrpSpPr>
        <p:grpSpPr>
          <a:xfrm>
            <a:off x="6629397" y="2386012"/>
            <a:ext cx="1800228" cy="509588"/>
            <a:chOff x="5410197" y="1624012"/>
            <a:chExt cx="1800228" cy="509588"/>
          </a:xfrm>
        </p:grpSpPr>
        <p:sp>
          <p:nvSpPr>
            <p:cNvPr id="196" name="TextBox 195"/>
            <p:cNvSpPr txBox="1"/>
            <p:nvPr/>
          </p:nvSpPr>
          <p:spPr>
            <a:xfrm>
              <a:off x="5410197" y="1624012"/>
              <a:ext cx="1800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Bengalee</a:t>
              </a:r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(target – 100T)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7" name="Group 281"/>
            <p:cNvGrpSpPr/>
            <p:nvPr/>
          </p:nvGrpSpPr>
          <p:grpSpPr>
            <a:xfrm>
              <a:off x="5476875" y="1866900"/>
              <a:ext cx="1657350" cy="266700"/>
              <a:chOff x="5476875" y="1866900"/>
              <a:chExt cx="1657350" cy="266700"/>
            </a:xfrm>
          </p:grpSpPr>
          <p:sp>
            <p:nvSpPr>
              <p:cNvPr id="198" name="Rounded Rectangle 197"/>
              <p:cNvSpPr/>
              <p:nvPr/>
            </p:nvSpPr>
            <p:spPr>
              <a:xfrm>
                <a:off x="5553075" y="1866900"/>
                <a:ext cx="1485900" cy="266700"/>
              </a:xfrm>
              <a:prstGeom prst="roundRect">
                <a:avLst/>
              </a:prstGeom>
              <a:blipFill dpi="0" rotWithShape="1">
                <a:blip r:embed="rId22" cstate="print">
                  <a:alphaModFix amt="79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ounded Rectangle 198"/>
              <p:cNvSpPr/>
              <p:nvPr/>
            </p:nvSpPr>
            <p:spPr>
              <a:xfrm>
                <a:off x="5648325" y="1866900"/>
                <a:ext cx="1485900" cy="266700"/>
              </a:xfrm>
              <a:prstGeom prst="roundRect">
                <a:avLst/>
              </a:prstGeom>
              <a:blipFill dpi="0" rotWithShape="1">
                <a:blip r:embed="rId22" cstate="print">
                  <a:alphaModFix amt="56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ounded Rectangle 199"/>
              <p:cNvSpPr/>
              <p:nvPr/>
            </p:nvSpPr>
            <p:spPr>
              <a:xfrm>
                <a:off x="5476875" y="1866900"/>
                <a:ext cx="1485900" cy="266700"/>
              </a:xfrm>
              <a:prstGeom prst="roundRect">
                <a:avLst/>
              </a:prstGeom>
              <a:blipFill>
                <a:blip r:embed="rId22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600822" y="1871662"/>
            <a:ext cx="1905003" cy="500063"/>
            <a:chOff x="5381622" y="1700212"/>
            <a:chExt cx="1905003" cy="500063"/>
          </a:xfrm>
        </p:grpSpPr>
        <p:grpSp>
          <p:nvGrpSpPr>
            <p:cNvPr id="202" name="Group 286"/>
            <p:cNvGrpSpPr/>
            <p:nvPr/>
          </p:nvGrpSpPr>
          <p:grpSpPr>
            <a:xfrm>
              <a:off x="5457825" y="1943100"/>
              <a:ext cx="1743075" cy="257175"/>
              <a:chOff x="7305675" y="4991100"/>
              <a:chExt cx="1838325" cy="257175"/>
            </a:xfrm>
          </p:grpSpPr>
          <p:sp>
            <p:nvSpPr>
              <p:cNvPr id="204" name="Rounded Rectangle 203"/>
              <p:cNvSpPr/>
              <p:nvPr/>
            </p:nvSpPr>
            <p:spPr>
              <a:xfrm>
                <a:off x="7448550" y="4991100"/>
                <a:ext cx="1695450" cy="257175"/>
              </a:xfrm>
              <a:prstGeom prst="roundRect">
                <a:avLst/>
              </a:prstGeom>
              <a:blipFill dpi="0" rotWithShape="1">
                <a:blip r:embed="rId23" cstate="print">
                  <a:alphaModFix amt="46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7372350" y="4991100"/>
                <a:ext cx="1695450" cy="257175"/>
              </a:xfrm>
              <a:prstGeom prst="roundRect">
                <a:avLst/>
              </a:prstGeom>
              <a:blipFill dpi="0" rotWithShape="1">
                <a:blip r:embed="rId23" cstate="print">
                  <a:alphaModFix amt="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7305675" y="4991100"/>
                <a:ext cx="1695450" cy="257175"/>
              </a:xfrm>
              <a:prstGeom prst="roundRect">
                <a:avLst/>
              </a:prstGeom>
              <a:blipFill>
                <a:blip r:embed="rId23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3" name="TextBox 202"/>
            <p:cNvSpPr txBox="1"/>
            <p:nvPr/>
          </p:nvSpPr>
          <p:spPr>
            <a:xfrm>
              <a:off x="5381622" y="1700212"/>
              <a:ext cx="19050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Sri Lankan (target – 100T)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6600823" y="1366837"/>
            <a:ext cx="1771652" cy="523875"/>
            <a:chOff x="6600823" y="1366837"/>
            <a:chExt cx="1771652" cy="523875"/>
          </a:xfrm>
        </p:grpSpPr>
        <p:sp>
          <p:nvSpPr>
            <p:cNvPr id="208" name="TextBox 207"/>
            <p:cNvSpPr txBox="1"/>
            <p:nvPr/>
          </p:nvSpPr>
          <p:spPr>
            <a:xfrm>
              <a:off x="6600823" y="1366837"/>
              <a:ext cx="1581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Tamil (target – 100T)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9" name="Group 295"/>
            <p:cNvGrpSpPr/>
            <p:nvPr/>
          </p:nvGrpSpPr>
          <p:grpSpPr>
            <a:xfrm>
              <a:off x="6686550" y="1604962"/>
              <a:ext cx="1685925" cy="285750"/>
              <a:chOff x="7458075" y="3605212"/>
              <a:chExt cx="1685925" cy="285750"/>
            </a:xfrm>
          </p:grpSpPr>
          <p:sp>
            <p:nvSpPr>
              <p:cNvPr id="210" name="Rounded Rectangle 209"/>
              <p:cNvSpPr/>
              <p:nvPr/>
            </p:nvSpPr>
            <p:spPr>
              <a:xfrm>
                <a:off x="7553325" y="3605212"/>
                <a:ext cx="1476375" cy="285750"/>
              </a:xfrm>
              <a:prstGeom prst="roundRect">
                <a:avLst/>
              </a:prstGeom>
              <a:blipFill dpi="0" rotWithShape="1">
                <a:blip r:embed="rId24" cstate="print">
                  <a:alphaModFix amt="77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>
                    <a:blip r:embed="rId25"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7667625" y="3605212"/>
                <a:ext cx="1476375" cy="285750"/>
              </a:xfrm>
              <a:prstGeom prst="roundRect">
                <a:avLst/>
              </a:prstGeom>
              <a:blipFill dpi="0" rotWithShape="1">
                <a:blip r:embed="rId24" cstate="print">
                  <a:alphaModFix amt="73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>
                    <a:blip r:embed="rId25"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12" name="Rounded Rectangle 211"/>
              <p:cNvSpPr/>
              <p:nvPr/>
            </p:nvSpPr>
            <p:spPr>
              <a:xfrm>
                <a:off x="7458075" y="3605212"/>
                <a:ext cx="1476375" cy="285750"/>
              </a:xfrm>
              <a:prstGeom prst="roundRect">
                <a:avLst/>
              </a:prstGeom>
              <a:blipFill dpi="0" rotWithShape="1">
                <a:blip r:embed="rId24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>
                    <a:blip r:embed="rId25"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6534151" y="814387"/>
            <a:ext cx="2495549" cy="542925"/>
            <a:chOff x="6534151" y="814387"/>
            <a:chExt cx="2495549" cy="542925"/>
          </a:xfrm>
        </p:grpSpPr>
        <p:sp>
          <p:nvSpPr>
            <p:cNvPr id="214" name="TextBox 213"/>
            <p:cNvSpPr txBox="1"/>
            <p:nvPr/>
          </p:nvSpPr>
          <p:spPr>
            <a:xfrm>
              <a:off x="6581772" y="814387"/>
              <a:ext cx="2447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GIH vs. Sindhi (target – 100T)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15" name="Group 297"/>
            <p:cNvGrpSpPr/>
            <p:nvPr/>
          </p:nvGrpSpPr>
          <p:grpSpPr>
            <a:xfrm>
              <a:off x="6534151" y="1071562"/>
              <a:ext cx="685799" cy="285750"/>
              <a:chOff x="7458075" y="3605212"/>
              <a:chExt cx="1685925" cy="285750"/>
            </a:xfrm>
          </p:grpSpPr>
          <p:sp>
            <p:nvSpPr>
              <p:cNvPr id="217" name="Rounded Rectangle 216"/>
              <p:cNvSpPr/>
              <p:nvPr/>
            </p:nvSpPr>
            <p:spPr>
              <a:xfrm>
                <a:off x="7553325" y="3605212"/>
                <a:ext cx="1476375" cy="285750"/>
              </a:xfrm>
              <a:prstGeom prst="roundRect">
                <a:avLst/>
              </a:prstGeom>
              <a:blipFill dpi="0" rotWithShape="1">
                <a:blip r:embed="rId24" cstate="print">
                  <a:alphaModFix amt="77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>
                    <a:blip r:embed="rId25"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18" name="Rounded Rectangle 217"/>
              <p:cNvSpPr/>
              <p:nvPr/>
            </p:nvSpPr>
            <p:spPr>
              <a:xfrm>
                <a:off x="7667625" y="3605212"/>
                <a:ext cx="1476375" cy="285750"/>
              </a:xfrm>
              <a:prstGeom prst="roundRect">
                <a:avLst/>
              </a:prstGeom>
              <a:blipFill dpi="0" rotWithShape="1">
                <a:blip r:embed="rId24" cstate="print">
                  <a:alphaModFix amt="73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>
                    <a:blip r:embed="rId25"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19" name="Rounded Rectangle 218"/>
              <p:cNvSpPr/>
              <p:nvPr/>
            </p:nvSpPr>
            <p:spPr>
              <a:xfrm>
                <a:off x="7458075" y="3605212"/>
                <a:ext cx="1476375" cy="285750"/>
              </a:xfrm>
              <a:prstGeom prst="roundRect">
                <a:avLst/>
              </a:prstGeom>
              <a:blipFill dpi="0" rotWithShape="1">
                <a:blip r:embed="rId24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>
                    <a:blip r:embed="rId25"/>
                    <a:stretch>
                      <a:fillRect/>
                    </a:stretch>
                  </a:blipFill>
                </a:endParaRPr>
              </a:p>
            </p:txBody>
          </p:sp>
        </p:grpSp>
        <p:sp>
          <p:nvSpPr>
            <p:cNvPr id="216" name="Rounded Rectangle 215"/>
            <p:cNvSpPr/>
            <p:nvPr/>
          </p:nvSpPr>
          <p:spPr>
            <a:xfrm>
              <a:off x="7439025" y="1071562"/>
              <a:ext cx="733426" cy="280988"/>
            </a:xfrm>
            <a:prstGeom prst="roundRect">
              <a:avLst/>
            </a:prstGeom>
            <a:blipFill dpi="0" rotWithShape="1">
              <a:blip r:embed="rId16" cstate="print"/>
              <a:srcRect/>
              <a:stretch>
                <a:fillRect/>
              </a:stretch>
            </a:blip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Rounded Rectangle 219"/>
          <p:cNvSpPr/>
          <p:nvPr/>
        </p:nvSpPr>
        <p:spPr>
          <a:xfrm>
            <a:off x="418057" y="394417"/>
            <a:ext cx="2167981" cy="6460621"/>
          </a:xfrm>
          <a:prstGeom prst="roundRect">
            <a:avLst/>
          </a:prstGeom>
          <a:solidFill>
            <a:srgbClr val="FF0000">
              <a:alpha val="25000"/>
            </a:srgbClr>
          </a:solidFill>
          <a:ln w="952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29" y="1379336"/>
            <a:ext cx="8229600" cy="1563047"/>
          </a:xfrm>
        </p:spPr>
        <p:txBody>
          <a:bodyPr>
            <a:normAutofit/>
          </a:bodyPr>
          <a:lstStyle/>
          <a:p>
            <a:pPr fontAlgn="t"/>
            <a:r>
              <a:rPr lang="en-US" dirty="0" smtClean="0"/>
              <a:t>Samples from 14 populations: ASW, CEU, CHB, CHS, CLM, FIN, GBR, IBS, JPT, LWK, MXL, PRU, TSI, YRI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262491"/>
              </p:ext>
            </p:extLst>
          </p:nvPr>
        </p:nvGraphicFramePr>
        <p:xfrm>
          <a:off x="259329" y="3127334"/>
          <a:ext cx="8427471" cy="3596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9157"/>
                <a:gridCol w="2626548"/>
                <a:gridCol w="29917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Dataset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 coverage whole genome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Deep coverage whole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exome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samples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1,094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1,128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Sequencing technologies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Illumina, SOLiD, 454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Illumina, SOLiD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Primary</a:t>
                      </a:r>
                      <a:r>
                        <a:rPr lang="en-US" sz="2000" baseline="0" dirty="0" smtClean="0"/>
                        <a:t> alignments (BAMs)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BWA, BFAST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MOSAIK,</a:t>
                      </a:r>
                      <a:r>
                        <a:rPr lang="en-US" sz="2000" baseline="0" dirty="0" smtClean="0"/>
                        <a:t> BFAST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Second</a:t>
                      </a:r>
                      <a:r>
                        <a:rPr lang="en-US" sz="2000" baseline="0" dirty="0" smtClean="0"/>
                        <a:t> alignments (BAMs)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MOSAIK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BWA,</a:t>
                      </a:r>
                      <a:r>
                        <a:rPr lang="en-US" sz="2000" baseline="0" dirty="0" smtClean="0"/>
                        <a:t> MOSAIK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 coverage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4-8X per sample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≥70% of targets with ≥20X coverage in</a:t>
                      </a:r>
                      <a:r>
                        <a:rPr lang="en-US" sz="2000" baseline="0" dirty="0" smtClean="0"/>
                        <a:t> every sample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87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9973</TotalTime>
  <Words>1664</Words>
  <Application>Microsoft Macintosh PowerPoint</Application>
  <PresentationFormat>On-screen Show (4:3)</PresentationFormat>
  <Paragraphs>396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1000 Genomes Project Tutorial</vt:lpstr>
      <vt:lpstr>Intro</vt:lpstr>
      <vt:lpstr>Agenda</vt:lpstr>
      <vt:lpstr>The 1000 Genomes Project Datasets</vt:lpstr>
      <vt:lpstr>3 pilot coverage strategies</vt:lpstr>
      <vt:lpstr>Pilot results published</vt:lpstr>
      <vt:lpstr>Finalized project design</vt:lpstr>
      <vt:lpstr>PowerPoint Presentation</vt:lpstr>
      <vt:lpstr>Phase I data</vt:lpstr>
      <vt:lpstr>Raw data &amp; read alignment delivery</vt:lpstr>
      <vt:lpstr>Phase 1 analysis goal: an integrated view of human variations</vt:lpstr>
      <vt:lpstr>Pipelines for data processing and variant calling</vt:lpstr>
      <vt:lpstr>SNPs</vt:lpstr>
      <vt:lpstr>SNP calls</vt:lpstr>
      <vt:lpstr>Deep coverage exome data is more sensitive to low-frequency variants</vt:lpstr>
      <vt:lpstr>Newly discovered SNPs are mostly at low frequency and enriched for functional variants</vt:lpstr>
      <vt:lpstr>INDELs</vt:lpstr>
      <vt:lpstr>INDEL calls</vt:lpstr>
      <vt:lpstr>INDEL length</vt:lpstr>
      <vt:lpstr>Finding structural variants</vt:lpstr>
      <vt:lpstr>SNP validations (low coverage data)</vt:lpstr>
      <vt:lpstr>Genotypes are accurate</vt:lpstr>
      <vt:lpstr>Accessible fraction of genome</vt:lpstr>
      <vt:lpstr>Variant call delivery</vt:lpstr>
      <vt:lpstr>Datasets &amp; variant types</vt:lpstr>
      <vt:lpstr> Data delivery</vt:lpstr>
      <vt:lpstr>The 1000GP is a driver for method and tool development</vt:lpstr>
      <vt:lpstr>Tools for analyzing  &amp; manipulating 1000G data</vt:lpstr>
      <vt:lpstr>Project timeframe (approximate)</vt:lpstr>
      <vt:lpstr>Fraction of variant sites present in an individual that are NOT already represented in dbSNP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a unified view of human genetic variation</dc:title>
  <dc:creator>Gabor Marth</dc:creator>
  <cp:lastModifiedBy>laura clarke</cp:lastModifiedBy>
  <cp:revision>233</cp:revision>
  <dcterms:created xsi:type="dcterms:W3CDTF">2011-05-13T20:16:12Z</dcterms:created>
  <dcterms:modified xsi:type="dcterms:W3CDTF">2011-10-26T09:31:38Z</dcterms:modified>
</cp:coreProperties>
</file>