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7" r:id="rId2"/>
    <p:sldId id="313" r:id="rId3"/>
    <p:sldId id="314" r:id="rId4"/>
    <p:sldId id="315" r:id="rId5"/>
    <p:sldId id="317" r:id="rId6"/>
    <p:sldId id="331" r:id="rId7"/>
    <p:sldId id="336" r:id="rId8"/>
    <p:sldId id="323" r:id="rId9"/>
    <p:sldId id="350" r:id="rId10"/>
    <p:sldId id="345" r:id="rId11"/>
    <p:sldId id="346" r:id="rId12"/>
    <p:sldId id="353" r:id="rId13"/>
    <p:sldId id="354" r:id="rId14"/>
    <p:sldId id="355" r:id="rId15"/>
    <p:sldId id="359" r:id="rId16"/>
    <p:sldId id="360" r:id="rId17"/>
    <p:sldId id="324" r:id="rId18"/>
    <p:sldId id="32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3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3A7278-BD45-694E-9E46-0CF5AFF1AEF6}" type="datetimeFigureOut">
              <a:rPr lang="en-US" smtClean="0"/>
              <a:t>10/19/2014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E73DC7-B30C-7848-B619-2264EED232DD}" type="slidenum">
              <a:rPr lang="en-US" smtClean="0"/>
              <a:t>‹#›</a:t>
            </a:fld>
            <a:endParaRPr lang="en-US"/>
          </a:p>
        </p:txBody>
      </p:sp>
    </p:spTree>
    <p:extLst>
      <p:ext uri="{BB962C8B-B14F-4D97-AF65-F5344CB8AC3E}">
        <p14:creationId xmlns:p14="http://schemas.microsoft.com/office/powerpoint/2010/main" val="3614739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78A62B-7CFB-D84E-AAC6-854FE08E3FB7}" type="datetimeFigureOut">
              <a:rPr lang="en-US" smtClean="0"/>
              <a:t>10/19/2014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49E19F-9479-4545-BAFC-78BB42480C44}" type="slidenum">
              <a:rPr lang="en-US" smtClean="0"/>
              <a:t>‹#›</a:t>
            </a:fld>
            <a:endParaRPr lang="en-US"/>
          </a:p>
        </p:txBody>
      </p:sp>
    </p:spTree>
    <p:extLst>
      <p:ext uri="{BB962C8B-B14F-4D97-AF65-F5344CB8AC3E}">
        <p14:creationId xmlns:p14="http://schemas.microsoft.com/office/powerpoint/2010/main" val="736774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numbers are accurate from</a:t>
            </a:r>
            <a:r>
              <a:rPr lang="en-US" baseline="0" dirty="0" smtClean="0"/>
              <a:t> the 9</a:t>
            </a:r>
            <a:r>
              <a:rPr lang="en-US" baseline="30000" dirty="0" smtClean="0"/>
              <a:t>th</a:t>
            </a:r>
            <a:r>
              <a:rPr lang="en-US" baseline="0" dirty="0" smtClean="0"/>
              <a:t> September</a:t>
            </a:r>
            <a:endParaRPr lang="en-US" dirty="0"/>
          </a:p>
        </p:txBody>
      </p:sp>
      <p:sp>
        <p:nvSpPr>
          <p:cNvPr id="4" name="Slide Number Placeholder 3"/>
          <p:cNvSpPr>
            <a:spLocks noGrp="1"/>
          </p:cNvSpPr>
          <p:nvPr>
            <p:ph type="sldNum" sz="quarter" idx="10"/>
          </p:nvPr>
        </p:nvSpPr>
        <p:spPr/>
        <p:txBody>
          <a:bodyPr/>
          <a:lstStyle/>
          <a:p>
            <a:fld id="{8C08C61A-BB96-2141-885E-A37163C2D95E}" type="slidenum">
              <a:rPr lang="en-US" smtClean="0"/>
              <a:t>2</a:t>
            </a:fld>
            <a:endParaRPr lang="en-US"/>
          </a:p>
        </p:txBody>
      </p:sp>
    </p:spTree>
    <p:extLst>
      <p:ext uri="{BB962C8B-B14F-4D97-AF65-F5344CB8AC3E}">
        <p14:creationId xmlns:p14="http://schemas.microsoft.com/office/powerpoint/2010/main" val="4256062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charset="0"/>
              </a:rPr>
              <a:t>Our data is available from our ftp site and on the browser, there is documentation and release announcements on the web site.</a:t>
            </a:r>
          </a:p>
          <a:p>
            <a:pPr eaLnBrk="1" hangingPunct="1">
              <a:spcBef>
                <a:spcPct val="0"/>
              </a:spcBef>
            </a:pPr>
            <a:endParaRPr lang="en-US">
              <a:latin typeface="Arial"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126AE41-7056-9944-8D32-40C3672C87E5}" type="slidenum">
              <a:rPr lang="de-DE" sz="1200"/>
              <a:pPr/>
              <a:t>3</a:t>
            </a:fld>
            <a:endParaRPr lang="de-DE" sz="1200"/>
          </a:p>
        </p:txBody>
      </p:sp>
    </p:spTree>
    <p:extLst>
      <p:ext uri="{BB962C8B-B14F-4D97-AF65-F5344CB8AC3E}">
        <p14:creationId xmlns:p14="http://schemas.microsoft.com/office/powerpoint/2010/main" val="73555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276D01-878D-014D-9028-C9D4C7F6A42D}" type="slidenum">
              <a:rPr lang="de-DE" sz="1200">
                <a:cs typeface="Geneva" charset="0"/>
              </a:rPr>
              <a:pPr/>
              <a:t>4</a:t>
            </a:fld>
            <a:endParaRPr lang="de-DE" sz="1200">
              <a:cs typeface="Geneva" charset="0"/>
            </a:endParaRPr>
          </a:p>
        </p:txBody>
      </p:sp>
    </p:spTree>
    <p:extLst>
      <p:ext uri="{BB962C8B-B14F-4D97-AF65-F5344CB8AC3E}">
        <p14:creationId xmlns:p14="http://schemas.microsoft.com/office/powerpoint/2010/main" val="2889019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rPr>
              <a:t>The data directory contains one directory per individual and each individual further has directories which contain fastq files or alignment files</a:t>
            </a: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D75039B-4D2F-3D4A-9027-4510B5236117}" type="slidenum">
              <a:rPr lang="de-DE" sz="1200">
                <a:cs typeface="Geneva" charset="0"/>
              </a:rPr>
              <a:pPr/>
              <a:t>5</a:t>
            </a:fld>
            <a:endParaRPr lang="de-DE" sz="1200">
              <a:cs typeface="Geneva" charset="0"/>
            </a:endParaRPr>
          </a:p>
        </p:txBody>
      </p:sp>
    </p:spTree>
    <p:extLst>
      <p:ext uri="{BB962C8B-B14F-4D97-AF65-F5344CB8AC3E}">
        <p14:creationId xmlns:p14="http://schemas.microsoft.com/office/powerpoint/2010/main" val="1403960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panose="020B0604020202020204" pitchFamily="34" charset="0"/>
              </a:rPr>
              <a:t>With nearly 200 terabytes of data spread over 200,000 files it can be a challenge to find what you are looking for. Mostly to aid people mirroring the site we do provide a complete record of all files on the ftp site in an index file called current.index. We try and name our files in a manner that is as useful as possible to allow people to search for files with particular contents.</a:t>
            </a:r>
          </a:p>
        </p:txBody>
      </p:sp>
      <p:sp>
        <p:nvSpPr>
          <p:cNvPr id="972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DCF43A-4424-4B34-8065-B5A83D18D901}" type="slidenum">
              <a:rPr lang="de-DE" altLang="en-US" sz="1200"/>
              <a:pPr/>
              <a:t>7</a:t>
            </a:fld>
            <a:endParaRPr lang="de-DE" altLang="en-US" sz="1200"/>
          </a:p>
        </p:txBody>
      </p:sp>
    </p:spTree>
    <p:extLst>
      <p:ext uri="{BB962C8B-B14F-4D97-AF65-F5344CB8AC3E}">
        <p14:creationId xmlns:p14="http://schemas.microsoft.com/office/powerpoint/2010/main" val="1334141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panose="020B0604020202020204" pitchFamily="34" charset="0"/>
              </a:rPr>
              <a:t>The web front end for the tools can be accessed from the tools link which is in the top right hand corner of every browser page.</a:t>
            </a:r>
          </a:p>
        </p:txBody>
      </p:sp>
      <p:sp>
        <p:nvSpPr>
          <p:cNvPr id="1290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EC54C94-2DC1-460E-8845-1619528DB62F}" type="slidenum">
              <a:rPr lang="de-DE" altLang="en-US" sz="1200"/>
              <a:pPr/>
              <a:t>10</a:t>
            </a:fld>
            <a:endParaRPr lang="de-DE" altLang="en-US" sz="1200"/>
          </a:p>
        </p:txBody>
      </p:sp>
    </p:spTree>
    <p:extLst>
      <p:ext uri="{BB962C8B-B14F-4D97-AF65-F5344CB8AC3E}">
        <p14:creationId xmlns:p14="http://schemas.microsoft.com/office/powerpoint/2010/main" val="812202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panose="020B0604020202020204" pitchFamily="34" charset="0"/>
              </a:rPr>
              <a:t>Here you can see the Variant Effect Predictor, Data Slicer, Variation Pattern finder and VCF to PED converter all available. All have an online version and all but the Data Slicer have an api script. To do what the data slicer does on the command line you need to use tabix and samtools as you were shown earlier.</a:t>
            </a:r>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7E528E7-DD09-49F9-8155-FC9A8B34DBBA}" type="slidenum">
              <a:rPr lang="de-DE" altLang="en-US" sz="1200"/>
              <a:pPr/>
              <a:t>11</a:t>
            </a:fld>
            <a:endParaRPr lang="de-DE" altLang="en-US" sz="1200"/>
          </a:p>
        </p:txBody>
      </p:sp>
    </p:spTree>
    <p:extLst>
      <p:ext uri="{BB962C8B-B14F-4D97-AF65-F5344CB8AC3E}">
        <p14:creationId xmlns:p14="http://schemas.microsoft.com/office/powerpoint/2010/main" val="710332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pic>
        <p:nvPicPr>
          <p:cNvPr id="5" name="Picture 4" descr="1000Genomes_logo_with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833" y="376712"/>
            <a:ext cx="7439628" cy="1592601"/>
          </a:xfrm>
          <a:prstGeom prst="rect">
            <a:avLst/>
          </a:prstGeom>
        </p:spPr>
      </p:pic>
      <p:sp>
        <p:nvSpPr>
          <p:cNvPr id="6" name="Rectangle 9"/>
          <p:cNvSpPr>
            <a:spLocks noChangeArrowheads="1"/>
          </p:cNvSpPr>
          <p:nvPr userDrawn="1"/>
        </p:nvSpPr>
        <p:spPr bwMode="auto">
          <a:xfrm flipH="1">
            <a:off x="0" y="6210300"/>
            <a:ext cx="4444678" cy="647700"/>
          </a:xfrm>
          <a:prstGeom prst="rect">
            <a:avLst/>
          </a:prstGeom>
          <a:solidFill>
            <a:srgbClr val="004342"/>
          </a:solidFill>
          <a:ln>
            <a:noFill/>
          </a:ln>
          <a:extLst/>
        </p:spPr>
        <p:txBody>
          <a:bodyPr wrap="none" lIns="44115" tIns="22065" rIns="44115" bIns="22065" anchor="ctr"/>
          <a:lstStyle/>
          <a:p>
            <a:pPr eaLnBrk="0" hangingPunct="0"/>
            <a:endParaRPr lang="en-GB"/>
          </a:p>
        </p:txBody>
      </p:sp>
    </p:spTree>
    <p:extLst>
      <p:ext uri="{BB962C8B-B14F-4D97-AF65-F5344CB8AC3E}">
        <p14:creationId xmlns:p14="http://schemas.microsoft.com/office/powerpoint/2010/main" val="173313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3CA6D5-D386-9A4B-ACF8-165089577189}" type="datetimeFigureOut">
              <a:rPr lang="en-US" smtClean="0"/>
              <a:t>10/19/2014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F9556F-71B1-9F46-80ED-07A2595D3ADF}" type="slidenum">
              <a:rPr lang="en-US" smtClean="0"/>
              <a:t>‹#›</a:t>
            </a:fld>
            <a:endParaRPr lang="en-US"/>
          </a:p>
        </p:txBody>
      </p:sp>
    </p:spTree>
    <p:extLst>
      <p:ext uri="{BB962C8B-B14F-4D97-AF65-F5344CB8AC3E}">
        <p14:creationId xmlns:p14="http://schemas.microsoft.com/office/powerpoint/2010/main" val="4136970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3CA6D5-D386-9A4B-ACF8-165089577189}" type="datetimeFigureOut">
              <a:rPr lang="en-US" smtClean="0"/>
              <a:t>10/19/2014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F9556F-71B1-9F46-80ED-07A2595D3ADF}" type="slidenum">
              <a:rPr lang="en-US" smtClean="0"/>
              <a:t>‹#›</a:t>
            </a:fld>
            <a:endParaRPr lang="en-US"/>
          </a:p>
        </p:txBody>
      </p:sp>
    </p:spTree>
    <p:extLst>
      <p:ext uri="{BB962C8B-B14F-4D97-AF65-F5344CB8AC3E}">
        <p14:creationId xmlns:p14="http://schemas.microsoft.com/office/powerpoint/2010/main" val="3960677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reserve="1">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47582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3CA6D5-D386-9A4B-ACF8-165089577189}" type="datetimeFigureOut">
              <a:rPr lang="en-US" smtClean="0"/>
              <a:t>10/19/2014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F9556F-71B1-9F46-80ED-07A2595D3ADF}" type="slidenum">
              <a:rPr lang="en-US" smtClean="0"/>
              <a:t>‹#›</a:t>
            </a:fld>
            <a:endParaRPr lang="en-US"/>
          </a:p>
        </p:txBody>
      </p:sp>
    </p:spTree>
    <p:extLst>
      <p:ext uri="{BB962C8B-B14F-4D97-AF65-F5344CB8AC3E}">
        <p14:creationId xmlns:p14="http://schemas.microsoft.com/office/powerpoint/2010/main" val="176110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3CA6D5-D386-9A4B-ACF8-165089577189}" type="datetimeFigureOut">
              <a:rPr lang="en-US" smtClean="0"/>
              <a:t>10/19/2014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F9556F-71B1-9F46-80ED-07A2595D3ADF}" type="slidenum">
              <a:rPr lang="en-US" smtClean="0"/>
              <a:t>‹#›</a:t>
            </a:fld>
            <a:endParaRPr lang="en-US"/>
          </a:p>
        </p:txBody>
      </p:sp>
    </p:spTree>
    <p:extLst>
      <p:ext uri="{BB962C8B-B14F-4D97-AF65-F5344CB8AC3E}">
        <p14:creationId xmlns:p14="http://schemas.microsoft.com/office/powerpoint/2010/main" val="248524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3CA6D5-D386-9A4B-ACF8-165089577189}" type="datetimeFigureOut">
              <a:rPr lang="en-US" smtClean="0"/>
              <a:t>10/19/2014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8F9556F-71B1-9F46-80ED-07A2595D3ADF}" type="slidenum">
              <a:rPr lang="en-US" smtClean="0"/>
              <a:t>‹#›</a:t>
            </a:fld>
            <a:endParaRPr lang="en-US"/>
          </a:p>
        </p:txBody>
      </p:sp>
    </p:spTree>
    <p:extLst>
      <p:ext uri="{BB962C8B-B14F-4D97-AF65-F5344CB8AC3E}">
        <p14:creationId xmlns:p14="http://schemas.microsoft.com/office/powerpoint/2010/main" val="232427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73CA6D5-D386-9A4B-ACF8-165089577189}" type="datetimeFigureOut">
              <a:rPr lang="en-US" smtClean="0"/>
              <a:t>10/19/2014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8F9556F-71B1-9F46-80ED-07A2595D3ADF}" type="slidenum">
              <a:rPr lang="en-US" smtClean="0"/>
              <a:t>‹#›</a:t>
            </a:fld>
            <a:endParaRPr lang="en-US"/>
          </a:p>
        </p:txBody>
      </p:sp>
    </p:spTree>
    <p:extLst>
      <p:ext uri="{BB962C8B-B14F-4D97-AF65-F5344CB8AC3E}">
        <p14:creationId xmlns:p14="http://schemas.microsoft.com/office/powerpoint/2010/main" val="178041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73CA6D5-D386-9A4B-ACF8-165089577189}" type="datetimeFigureOut">
              <a:rPr lang="en-US" smtClean="0"/>
              <a:t>10/19/2014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8F9556F-71B1-9F46-80ED-07A2595D3ADF}" type="slidenum">
              <a:rPr lang="en-US" smtClean="0"/>
              <a:t>‹#›</a:t>
            </a:fld>
            <a:endParaRPr lang="en-US"/>
          </a:p>
        </p:txBody>
      </p:sp>
    </p:spTree>
    <p:extLst>
      <p:ext uri="{BB962C8B-B14F-4D97-AF65-F5344CB8AC3E}">
        <p14:creationId xmlns:p14="http://schemas.microsoft.com/office/powerpoint/2010/main" val="388159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73CA6D5-D386-9A4B-ACF8-165089577189}" type="datetimeFigureOut">
              <a:rPr lang="en-US" smtClean="0"/>
              <a:t>10/19/2014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8F9556F-71B1-9F46-80ED-07A2595D3ADF}" type="slidenum">
              <a:rPr lang="en-US" smtClean="0"/>
              <a:t>‹#›</a:t>
            </a:fld>
            <a:endParaRPr lang="en-US"/>
          </a:p>
        </p:txBody>
      </p:sp>
    </p:spTree>
    <p:extLst>
      <p:ext uri="{BB962C8B-B14F-4D97-AF65-F5344CB8AC3E}">
        <p14:creationId xmlns:p14="http://schemas.microsoft.com/office/powerpoint/2010/main" val="1358209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3CA6D5-D386-9A4B-ACF8-165089577189}" type="datetimeFigureOut">
              <a:rPr lang="en-US" smtClean="0"/>
              <a:t>10/19/2014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8F9556F-71B1-9F46-80ED-07A2595D3ADF}" type="slidenum">
              <a:rPr lang="en-US" smtClean="0"/>
              <a:t>‹#›</a:t>
            </a:fld>
            <a:endParaRPr lang="en-US"/>
          </a:p>
        </p:txBody>
      </p:sp>
    </p:spTree>
    <p:extLst>
      <p:ext uri="{BB962C8B-B14F-4D97-AF65-F5344CB8AC3E}">
        <p14:creationId xmlns:p14="http://schemas.microsoft.com/office/powerpoint/2010/main" val="268620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3CA6D5-D386-9A4B-ACF8-165089577189}" type="datetimeFigureOut">
              <a:rPr lang="en-US" smtClean="0"/>
              <a:t>10/19/2014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8F9556F-71B1-9F46-80ED-07A2595D3ADF}" type="slidenum">
              <a:rPr lang="en-US" smtClean="0"/>
              <a:t>‹#›</a:t>
            </a:fld>
            <a:endParaRPr lang="en-US"/>
          </a:p>
        </p:txBody>
      </p:sp>
    </p:spTree>
    <p:extLst>
      <p:ext uri="{BB962C8B-B14F-4D97-AF65-F5344CB8AC3E}">
        <p14:creationId xmlns:p14="http://schemas.microsoft.com/office/powerpoint/2010/main" val="849277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9"/>
          <p:cNvSpPr>
            <a:spLocks noChangeArrowheads="1"/>
          </p:cNvSpPr>
          <p:nvPr userDrawn="1"/>
        </p:nvSpPr>
        <p:spPr bwMode="auto">
          <a:xfrm flipH="1">
            <a:off x="0" y="6210300"/>
            <a:ext cx="9144000" cy="647700"/>
          </a:xfrm>
          <a:prstGeom prst="rect">
            <a:avLst/>
          </a:prstGeom>
          <a:solidFill>
            <a:srgbClr val="004342"/>
          </a:solidFill>
          <a:ln>
            <a:noFill/>
          </a:ln>
          <a:extLst/>
        </p:spPr>
        <p:txBody>
          <a:bodyPr wrap="none" lIns="44115" tIns="22065" rIns="44115" bIns="22065" anchor="ctr"/>
          <a:lstStyle/>
          <a:p>
            <a:pPr eaLnBrk="0" hangingPunct="0"/>
            <a:endParaRPr lang="en-GB"/>
          </a:p>
        </p:txBody>
      </p:sp>
      <p:pic>
        <p:nvPicPr>
          <p:cNvPr id="7" name="Picture 2" descr="EMBL_EBI_RGB_InversedUpdat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569873" y="6310719"/>
            <a:ext cx="1459431" cy="45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9" name="Picture 8" descr="1000Genomes_logo_withTagline.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158138"/>
            <a:ext cx="3269315" cy="699862"/>
          </a:xfrm>
          <a:prstGeom prst="rect">
            <a:avLst/>
          </a:prstGeom>
        </p:spPr>
      </p:pic>
    </p:spTree>
    <p:extLst>
      <p:ext uri="{BB962C8B-B14F-4D97-AF65-F5344CB8AC3E}">
        <p14:creationId xmlns:p14="http://schemas.microsoft.com/office/powerpoint/2010/main" val="2649561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ln>
            <a:solidFill>
              <a:srgbClr val="004342"/>
            </a:solidFill>
          </a:ln>
          <a:solidFill>
            <a:srgbClr val="004342"/>
          </a:solidFill>
          <a:latin typeface="+mj-lt"/>
          <a:ea typeface="+mj-ea"/>
          <a:cs typeface="+mj-cs"/>
        </a:defRPr>
      </a:lvl1pPr>
    </p:titleStyle>
    <p:bodyStyle>
      <a:lvl1pPr marL="342900" indent="-342900" algn="l" defTabSz="457200" rtl="0" eaLnBrk="1" latinLnBrk="0" hangingPunct="1">
        <a:spcBef>
          <a:spcPct val="20000"/>
        </a:spcBef>
        <a:buClr>
          <a:srgbClr val="004342"/>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004342"/>
        </a:buClr>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4342"/>
        </a:buClr>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004342"/>
        </a:buClr>
        <a:buFont typeface="Wingdings"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4342"/>
        </a:buClr>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1000announce@1000genomes.org" TargetMode="External"/><Relationship Id="rId2" Type="http://schemas.openxmlformats.org/officeDocument/2006/relationships/hyperlink" Target="http://1000genomes.org" TargetMode="External"/><Relationship Id="rId1" Type="http://schemas.openxmlformats.org/officeDocument/2006/relationships/slideLayout" Target="../slideLayouts/slideLayout2.xml"/><Relationship Id="rId6" Type="http://schemas.openxmlformats.org/officeDocument/2006/relationships/hyperlink" Target="http://twitter.com/" TargetMode="External"/><Relationship Id="rId5" Type="http://schemas.openxmlformats.org/officeDocument/2006/relationships/hyperlink" Target="http://www.1000genomes.org/announcements/rss.xml" TargetMode="External"/><Relationship Id="rId4" Type="http://schemas.openxmlformats.org/officeDocument/2006/relationships/hyperlink" Target="http://www.1000genomes.org/1000-genomes-annoucement-mailing-list"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ftp://ftp.1000genomes.ebi.ac.uk/vol1/ft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browser.1000genomes.org" TargetMode="External"/><Relationship Id="rId5" Type="http://schemas.openxmlformats.org/officeDocument/2006/relationships/hyperlink" Target="http://www.1000genomes.org" TargetMode="External"/><Relationship Id="rId4" Type="http://schemas.openxmlformats.org/officeDocument/2006/relationships/hyperlink" Target="http://aws.amazon.com/1000genom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ftp://ftp.1000genomes.ebi.ac.uk/vol1/ft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asperasoft.com/" TargetMode="External"/><Relationship Id="rId4" Type="http://schemas.openxmlformats.org/officeDocument/2006/relationships/hyperlink" Target="ftp://ftp-trace.ncbi.nih.gov/1000genomes/ft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ftp://ftp.1000genomes.ebi.ac.uk/vol1/ftp/current.tre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9837"/>
            <a:ext cx="7772400" cy="1470025"/>
          </a:xfrm>
        </p:spPr>
        <p:txBody>
          <a:bodyPr>
            <a:normAutofit/>
          </a:bodyPr>
          <a:lstStyle/>
          <a:p>
            <a:r>
              <a:rPr lang="en-US" sz="4000" dirty="0" smtClean="0"/>
              <a:t>How to Access the Data</a:t>
            </a:r>
            <a:endParaRPr lang="en-US" sz="4000" dirty="0"/>
          </a:p>
        </p:txBody>
      </p:sp>
      <p:sp>
        <p:nvSpPr>
          <p:cNvPr id="3" name="Subtitle 2"/>
          <p:cNvSpPr>
            <a:spLocks noGrp="1"/>
          </p:cNvSpPr>
          <p:nvPr>
            <p:ph type="subTitle" idx="1"/>
          </p:nvPr>
        </p:nvSpPr>
        <p:spPr>
          <a:xfrm>
            <a:off x="685800" y="4155142"/>
            <a:ext cx="7772400" cy="1752600"/>
          </a:xfrm>
        </p:spPr>
        <p:txBody>
          <a:bodyPr>
            <a:normAutofit/>
          </a:bodyPr>
          <a:lstStyle/>
          <a:p>
            <a:r>
              <a:rPr lang="en-US" dirty="0" smtClean="0"/>
              <a:t>Laura Clarke</a:t>
            </a:r>
          </a:p>
          <a:p>
            <a:r>
              <a:rPr lang="en-US" smtClean="0"/>
              <a:t>October 14</a:t>
            </a:r>
            <a:r>
              <a:rPr lang="en-US" baseline="30000" smtClean="0"/>
              <a:t>th</a:t>
            </a:r>
            <a:r>
              <a:rPr lang="en-US" smtClean="0"/>
              <a:t> </a:t>
            </a:r>
            <a:r>
              <a:rPr lang="en-US" dirty="0" smtClean="0"/>
              <a:t>2014</a:t>
            </a:r>
          </a:p>
        </p:txBody>
      </p:sp>
    </p:spTree>
    <p:extLst>
      <p:ext uri="{BB962C8B-B14F-4D97-AF65-F5344CB8AC3E}">
        <p14:creationId xmlns:p14="http://schemas.microsoft.com/office/powerpoint/2010/main" val="1897113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919163" y="6165850"/>
            <a:ext cx="8229600" cy="590550"/>
          </a:xfrm>
        </p:spPr>
        <p:txBody>
          <a:bodyPr>
            <a:normAutofit fontScale="90000"/>
          </a:bodyPr>
          <a:lstStyle/>
          <a:p>
            <a:r>
              <a:rPr lang="en-US" altLang="en-US" smtClean="0"/>
              <a:t>http://browser.1000genomes.org</a:t>
            </a:r>
          </a:p>
        </p:txBody>
      </p:sp>
      <p:sp>
        <p:nvSpPr>
          <p:cNvPr id="128002" name="Content Placeholder 2"/>
          <p:cNvSpPr>
            <a:spLocks noGrp="1"/>
          </p:cNvSpPr>
          <p:nvPr>
            <p:ph idx="1"/>
          </p:nvPr>
        </p:nvSpPr>
        <p:spPr/>
        <p:txBody>
          <a:bodyPr/>
          <a:lstStyle/>
          <a:p>
            <a:endParaRPr lang="en-US" altLang="en-US" smtClean="0"/>
          </a:p>
        </p:txBody>
      </p:sp>
      <p:pic>
        <p:nvPicPr>
          <p:cNvPr id="128003" name="Picture 3" descr="Browser.png"/>
          <p:cNvPicPr>
            <a:picLocks noChangeAspect="1"/>
          </p:cNvPicPr>
          <p:nvPr/>
        </p:nvPicPr>
        <p:blipFill>
          <a:blip r:embed="rId3">
            <a:extLst>
              <a:ext uri="{28A0092B-C50C-407E-A947-70E740481C1C}">
                <a14:useLocalDpi xmlns:a14="http://schemas.microsoft.com/office/drawing/2010/main" val="0"/>
              </a:ext>
            </a:extLst>
          </a:blip>
          <a:srcRect b="20807"/>
          <a:stretch>
            <a:fillRect/>
          </a:stretch>
        </p:blipFill>
        <p:spPr bwMode="auto">
          <a:xfrm>
            <a:off x="457200" y="257175"/>
            <a:ext cx="8037513"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a:cxnSpLocks noChangeShapeType="1"/>
          </p:cNvCxnSpPr>
          <p:nvPr/>
        </p:nvCxnSpPr>
        <p:spPr bwMode="auto">
          <a:xfrm flipH="1" flipV="1">
            <a:off x="7891463" y="1296988"/>
            <a:ext cx="1108075" cy="2181225"/>
          </a:xfrm>
          <a:prstGeom prst="straightConnector1">
            <a:avLst/>
          </a:prstGeom>
          <a:noFill/>
          <a:ln w="762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36588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10-12 at 3.25.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4557713"/>
          </a:xfrm>
          <a:prstGeom prst="rect">
            <a:avLst/>
          </a:prstGeom>
        </p:spPr>
      </p:pic>
      <p:cxnSp>
        <p:nvCxnSpPr>
          <p:cNvPr id="6" name="Straight Arrow Connector 5"/>
          <p:cNvCxnSpPr>
            <a:cxnSpLocks noChangeShapeType="1"/>
          </p:cNvCxnSpPr>
          <p:nvPr/>
        </p:nvCxnSpPr>
        <p:spPr bwMode="auto">
          <a:xfrm flipV="1">
            <a:off x="7961586" y="4779310"/>
            <a:ext cx="516185" cy="464261"/>
          </a:xfrm>
          <a:prstGeom prst="straightConnector1">
            <a:avLst/>
          </a:prstGeom>
          <a:noFill/>
          <a:ln w="381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0053" name="Title 1"/>
          <p:cNvSpPr>
            <a:spLocks noGrp="1"/>
          </p:cNvSpPr>
          <p:nvPr>
            <p:ph type="title"/>
          </p:nvPr>
        </p:nvSpPr>
        <p:spPr>
          <a:xfrm>
            <a:off x="457200" y="0"/>
            <a:ext cx="8229600" cy="1143000"/>
          </a:xfrm>
        </p:spPr>
        <p:txBody>
          <a:bodyPr/>
          <a:lstStyle/>
          <a:p>
            <a:r>
              <a:rPr lang="en-US" altLang="en-US" dirty="0" smtClean="0"/>
              <a:t>Tools page</a:t>
            </a:r>
          </a:p>
        </p:txBody>
      </p:sp>
    </p:spTree>
    <p:extLst>
      <p:ext uri="{BB962C8B-B14F-4D97-AF65-F5344CB8AC3E}">
        <p14:creationId xmlns:p14="http://schemas.microsoft.com/office/powerpoint/2010/main" val="2803640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Allele Frequency Calculator</a:t>
            </a:r>
            <a:endParaRPr lang="en-US" dirty="0"/>
          </a:p>
        </p:txBody>
      </p:sp>
      <p:cxnSp>
        <p:nvCxnSpPr>
          <p:cNvPr id="7" name="Straight Arrow Connector 6"/>
          <p:cNvCxnSpPr>
            <a:cxnSpLocks noChangeShapeType="1"/>
          </p:cNvCxnSpPr>
          <p:nvPr/>
        </p:nvCxnSpPr>
        <p:spPr bwMode="auto">
          <a:xfrm flipV="1">
            <a:off x="5132551" y="2443655"/>
            <a:ext cx="667845" cy="182892"/>
          </a:xfrm>
          <a:prstGeom prst="straightConnector1">
            <a:avLst/>
          </a:prstGeom>
          <a:noFill/>
          <a:ln w="381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3" name="Picture 2" descr="AF_fro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6100"/>
            <a:ext cx="9144000" cy="3210412"/>
          </a:xfrm>
          <a:prstGeom prst="rect">
            <a:avLst/>
          </a:prstGeom>
        </p:spPr>
      </p:pic>
      <p:cxnSp>
        <p:nvCxnSpPr>
          <p:cNvPr id="8" name="Straight Arrow Connector 7"/>
          <p:cNvCxnSpPr>
            <a:cxnSpLocks noChangeShapeType="1"/>
          </p:cNvCxnSpPr>
          <p:nvPr/>
        </p:nvCxnSpPr>
        <p:spPr bwMode="auto">
          <a:xfrm flipV="1">
            <a:off x="5132551" y="2413163"/>
            <a:ext cx="667845" cy="182892"/>
          </a:xfrm>
          <a:prstGeom prst="straightConnector1">
            <a:avLst/>
          </a:prstGeom>
          <a:noFill/>
          <a:ln w="381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p:nvCxnSpPr>
        <p:spPr bwMode="auto">
          <a:xfrm flipV="1">
            <a:off x="4951028" y="3021012"/>
            <a:ext cx="667845" cy="182892"/>
          </a:xfrm>
          <a:prstGeom prst="straightConnector1">
            <a:avLst/>
          </a:prstGeom>
          <a:noFill/>
          <a:ln w="381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flipV="1">
            <a:off x="4951028" y="3835563"/>
            <a:ext cx="667845" cy="182892"/>
          </a:xfrm>
          <a:prstGeom prst="straightConnector1">
            <a:avLst/>
          </a:prstGeom>
          <a:noFill/>
          <a:ln w="381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flipV="1">
            <a:off x="5132551" y="4935066"/>
            <a:ext cx="667845" cy="182892"/>
          </a:xfrm>
          <a:prstGeom prst="straightConnector1">
            <a:avLst/>
          </a:prstGeom>
          <a:noFill/>
          <a:ln w="381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1046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Allele Frequency Calculator</a:t>
            </a:r>
            <a:endParaRPr lang="en-US" dirty="0"/>
          </a:p>
        </p:txBody>
      </p:sp>
      <p:cxnSp>
        <p:nvCxnSpPr>
          <p:cNvPr id="7" name="Straight Arrow Connector 6"/>
          <p:cNvCxnSpPr>
            <a:cxnSpLocks noChangeShapeType="1"/>
          </p:cNvCxnSpPr>
          <p:nvPr/>
        </p:nvCxnSpPr>
        <p:spPr bwMode="auto">
          <a:xfrm flipV="1">
            <a:off x="6551447" y="3407103"/>
            <a:ext cx="667845" cy="182892"/>
          </a:xfrm>
          <a:prstGeom prst="straightConnector1">
            <a:avLst/>
          </a:prstGeom>
          <a:noFill/>
          <a:ln w="381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3" name="Picture 2" descr="pop_sele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98700"/>
            <a:ext cx="9144000" cy="2252133"/>
          </a:xfrm>
          <a:prstGeom prst="rect">
            <a:avLst/>
          </a:prstGeom>
        </p:spPr>
      </p:pic>
    </p:spTree>
    <p:extLst>
      <p:ext uri="{BB962C8B-B14F-4D97-AF65-F5344CB8AC3E}">
        <p14:creationId xmlns:p14="http://schemas.microsoft.com/office/powerpoint/2010/main" val="391046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_ou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925" y="1725449"/>
            <a:ext cx="7180107" cy="3221092"/>
          </a:xfrm>
          <a:prstGeom prst="rect">
            <a:avLst/>
          </a:prstGeom>
        </p:spPr>
      </p:pic>
      <p:cxnSp>
        <p:nvCxnSpPr>
          <p:cNvPr id="7" name="Straight Arrow Connector 6"/>
          <p:cNvCxnSpPr>
            <a:cxnSpLocks noChangeShapeType="1"/>
          </p:cNvCxnSpPr>
          <p:nvPr/>
        </p:nvCxnSpPr>
        <p:spPr bwMode="auto">
          <a:xfrm flipV="1">
            <a:off x="694002" y="3888827"/>
            <a:ext cx="667845" cy="182892"/>
          </a:xfrm>
          <a:prstGeom prst="straightConnector1">
            <a:avLst/>
          </a:prstGeom>
          <a:noFill/>
          <a:ln w="381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dirty="0" smtClean="0"/>
              <a:t>Allele Frequency Calculator</a:t>
            </a:r>
            <a:endParaRPr lang="en-US" dirty="0"/>
          </a:p>
        </p:txBody>
      </p:sp>
      <p:cxnSp>
        <p:nvCxnSpPr>
          <p:cNvPr id="8" name="Straight Arrow Connector 7"/>
          <p:cNvCxnSpPr>
            <a:cxnSpLocks noChangeShapeType="1"/>
          </p:cNvCxnSpPr>
          <p:nvPr/>
        </p:nvCxnSpPr>
        <p:spPr bwMode="auto">
          <a:xfrm flipV="1">
            <a:off x="3389586" y="1992749"/>
            <a:ext cx="667845" cy="182892"/>
          </a:xfrm>
          <a:prstGeom prst="straightConnector1">
            <a:avLst/>
          </a:prstGeom>
          <a:noFill/>
          <a:ln w="381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1046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Allele Frequency Calculator</a:t>
            </a:r>
            <a:endParaRPr lang="en-US" dirty="0"/>
          </a:p>
        </p:txBody>
      </p:sp>
      <p:sp>
        <p:nvSpPr>
          <p:cNvPr id="4" name="Rectangle 3"/>
          <p:cNvSpPr/>
          <p:nvPr/>
        </p:nvSpPr>
        <p:spPr>
          <a:xfrm>
            <a:off x="236483" y="1863689"/>
            <a:ext cx="8450317" cy="3416320"/>
          </a:xfrm>
          <a:prstGeom prst="rect">
            <a:avLst/>
          </a:prstGeom>
        </p:spPr>
        <p:txBody>
          <a:bodyPr wrap="square">
            <a:spAutoFit/>
          </a:bodyPr>
          <a:lstStyle/>
          <a:p>
            <a:r>
              <a:rPr lang="en-US" sz="2400" dirty="0" smtClean="0"/>
              <a:t>CHR POS</a:t>
            </a:r>
            <a:r>
              <a:rPr lang="en-US" sz="2400" dirty="0"/>
              <a:t>	</a:t>
            </a:r>
            <a:r>
              <a:rPr lang="en-US" sz="2400" dirty="0" smtClean="0"/>
              <a:t>             ID</a:t>
            </a:r>
            <a:r>
              <a:rPr lang="en-US" sz="2400" dirty="0"/>
              <a:t>	</a:t>
            </a:r>
            <a:r>
              <a:rPr lang="en-US" sz="2400" dirty="0" smtClean="0"/>
              <a:t>            REF</a:t>
            </a:r>
            <a:r>
              <a:rPr lang="en-US" sz="2400" dirty="0"/>
              <a:t>	ALT	</a:t>
            </a:r>
            <a:r>
              <a:rPr lang="en-US" sz="2400" dirty="0" smtClean="0"/>
              <a:t> AN       AC</a:t>
            </a:r>
            <a:r>
              <a:rPr lang="en-US" sz="2400" dirty="0"/>
              <a:t>	</a:t>
            </a:r>
            <a:r>
              <a:rPr lang="en-US" sz="2400" dirty="0" smtClean="0"/>
              <a:t>     FREQ</a:t>
            </a:r>
          </a:p>
          <a:p>
            <a:r>
              <a:rPr lang="en-US" sz="2400" dirty="0" smtClean="0"/>
              <a:t>2</a:t>
            </a:r>
            <a:r>
              <a:rPr lang="en-US" sz="2400" dirty="0"/>
              <a:t>	136606360	rs4988252	A	C	198	198	1</a:t>
            </a:r>
          </a:p>
          <a:p>
            <a:r>
              <a:rPr lang="en-US" sz="2400" dirty="0"/>
              <a:t>2	136606413	rs4988251	A	C	198	198	1</a:t>
            </a:r>
          </a:p>
          <a:p>
            <a:r>
              <a:rPr lang="en-US" sz="2400" dirty="0"/>
              <a:t>2	136606741	rs2082730	G	T	198	198	1</a:t>
            </a:r>
          </a:p>
          <a:p>
            <a:r>
              <a:rPr lang="en-US" sz="2400" dirty="0"/>
              <a:t>2	136607870	rs6752360	A	T	198	198	1</a:t>
            </a:r>
          </a:p>
          <a:p>
            <a:r>
              <a:rPr lang="en-US" sz="2400" dirty="0"/>
              <a:t>2	136607871	rs6752362	A	C	198	198	1</a:t>
            </a:r>
          </a:p>
          <a:p>
            <a:r>
              <a:rPr lang="en-US" sz="2400" dirty="0"/>
              <a:t>2	136607976	rs10648294	T	TCTCTC	198	198	1</a:t>
            </a:r>
          </a:p>
          <a:p>
            <a:r>
              <a:rPr lang="en-US" sz="2400" dirty="0"/>
              <a:t>2	136608466	rs4954492	C	A	198	198	1</a:t>
            </a:r>
          </a:p>
          <a:p>
            <a:r>
              <a:rPr lang="en-US" sz="2400" dirty="0"/>
              <a:t>2	136608231	rs4954490	G	A	198	158	0.8</a:t>
            </a:r>
          </a:p>
        </p:txBody>
      </p:sp>
    </p:spTree>
    <p:extLst>
      <p:ext uri="{BB962C8B-B14F-4D97-AF65-F5344CB8AC3E}">
        <p14:creationId xmlns:p14="http://schemas.microsoft.com/office/powerpoint/2010/main" val="3134485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a:t>
            </a:r>
            <a:endParaRPr lang="en-US"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The International Genome Sample Resource (IGSR), a Wellcome Trust funded project that will be built on the foundation of the 1000 Genomes Project starts in 2015. </a:t>
            </a:r>
          </a:p>
          <a:p>
            <a:pPr algn="just"/>
            <a:r>
              <a:rPr lang="en-US" b="1" dirty="0"/>
              <a:t>IGSR plans to:</a:t>
            </a:r>
          </a:p>
          <a:p>
            <a:pPr marL="457200" lvl="0" indent="-457200" algn="just"/>
            <a:r>
              <a:rPr lang="en-US" dirty="0"/>
              <a:t>Maintain the existing 1000 genomes data and move to GRCh38</a:t>
            </a:r>
          </a:p>
          <a:p>
            <a:pPr marL="457200" lvl="0" indent="-457200" algn="just"/>
            <a:r>
              <a:rPr lang="en-US" dirty="0"/>
              <a:t>Collect other data sets generated on the Coriell Cell Lines including </a:t>
            </a:r>
            <a:r>
              <a:rPr lang="en-US" dirty="0" err="1"/>
              <a:t>Geuvadis</a:t>
            </a:r>
            <a:endParaRPr lang="en-US" dirty="0"/>
          </a:p>
          <a:p>
            <a:pPr marL="457200" lvl="0" indent="-457200" algn="just"/>
            <a:r>
              <a:rPr lang="en-US" dirty="0"/>
              <a:t>Add new populations to </a:t>
            </a:r>
            <a:r>
              <a:rPr lang="en-US" dirty="0" smtClean="0"/>
              <a:t>expand </a:t>
            </a:r>
            <a:r>
              <a:rPr lang="en-US" dirty="0"/>
              <a:t>the global diversity of the variant catalog</a:t>
            </a:r>
          </a:p>
          <a:p>
            <a:endParaRPr lang="en-US" dirty="0"/>
          </a:p>
        </p:txBody>
      </p:sp>
    </p:spTree>
    <p:extLst>
      <p:ext uri="{BB962C8B-B14F-4D97-AF65-F5344CB8AC3E}">
        <p14:creationId xmlns:p14="http://schemas.microsoft.com/office/powerpoint/2010/main" val="699747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Announcements and Contact Info</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latin typeface="Arial" charset="0"/>
                <a:hlinkClick r:id="rId2"/>
              </a:rPr>
              <a:t>http://1000genomes.org</a:t>
            </a:r>
            <a:endParaRPr lang="en-US" dirty="0">
              <a:latin typeface="Arial" charset="0"/>
            </a:endParaRPr>
          </a:p>
          <a:p>
            <a:pPr marL="0" indent="0">
              <a:buNone/>
            </a:pPr>
            <a:r>
              <a:rPr lang="en-US" dirty="0">
                <a:latin typeface="Arial" charset="0"/>
                <a:hlinkClick r:id="rId3"/>
              </a:rPr>
              <a:t>1000announce@1000genomes.org</a:t>
            </a:r>
            <a:endParaRPr lang="en-US" dirty="0">
              <a:latin typeface="Arial" charset="0"/>
            </a:endParaRPr>
          </a:p>
          <a:p>
            <a:pPr marL="0" indent="0">
              <a:buNone/>
            </a:pPr>
            <a:r>
              <a:rPr lang="en-US" dirty="0">
                <a:latin typeface="Arial" charset="0"/>
                <a:hlinkClick r:id="rId4"/>
              </a:rPr>
              <a:t>http://www.1000genomes.org/1000-genomes-annoucement-mailing-list</a:t>
            </a:r>
            <a:endParaRPr lang="en-US" dirty="0">
              <a:latin typeface="Arial" charset="0"/>
            </a:endParaRPr>
          </a:p>
          <a:p>
            <a:pPr marL="0" indent="0">
              <a:buNone/>
            </a:pPr>
            <a:r>
              <a:rPr lang="en-US" dirty="0">
                <a:latin typeface="Arial" charset="0"/>
                <a:hlinkClick r:id="rId5"/>
              </a:rPr>
              <a:t>http://www.1000genomes.org/announcements/rss.xml</a:t>
            </a:r>
            <a:endParaRPr lang="en-US" dirty="0">
              <a:latin typeface="Arial" charset="0"/>
            </a:endParaRPr>
          </a:p>
          <a:p>
            <a:pPr marL="0" indent="0">
              <a:buNone/>
            </a:pPr>
            <a:r>
              <a:rPr lang="en-US" dirty="0">
                <a:latin typeface="Arial" charset="0"/>
                <a:hlinkClick r:id="rId6"/>
              </a:rPr>
              <a:t>http://twitter.com/#!/1000genomes</a:t>
            </a:r>
            <a:endParaRPr lang="en-US" dirty="0">
              <a:latin typeface="Arial" charset="0"/>
            </a:endParaRPr>
          </a:p>
          <a:p>
            <a:pPr marL="0" indent="0">
              <a:buNone/>
            </a:pPr>
            <a:endParaRPr lang="en-US" dirty="0" smtClean="0"/>
          </a:p>
          <a:p>
            <a:pPr marL="0" indent="0">
              <a:buNone/>
            </a:pPr>
            <a:r>
              <a:rPr lang="en-US" dirty="0" smtClean="0"/>
              <a:t>Please send questions to info@1000genomes.org</a:t>
            </a:r>
            <a:endParaRPr lang="en-US" dirty="0"/>
          </a:p>
        </p:txBody>
      </p:sp>
    </p:spTree>
    <p:extLst>
      <p:ext uri="{BB962C8B-B14F-4D97-AF65-F5344CB8AC3E}">
        <p14:creationId xmlns:p14="http://schemas.microsoft.com/office/powerpoint/2010/main" val="3586379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941"/>
            <a:ext cx="8229600" cy="1143000"/>
          </a:xfrm>
        </p:spPr>
        <p:txBody>
          <a:bodyPr/>
          <a:lstStyle/>
          <a:p>
            <a:r>
              <a:rPr lang="en-US" dirty="0" smtClean="0"/>
              <a:t>Acknowledgements</a:t>
            </a:r>
            <a:endParaRPr lang="en-US" dirty="0"/>
          </a:p>
        </p:txBody>
      </p:sp>
      <p:sp>
        <p:nvSpPr>
          <p:cNvPr id="3" name="Content Placeholder 2"/>
          <p:cNvSpPr>
            <a:spLocks noGrp="1"/>
          </p:cNvSpPr>
          <p:nvPr>
            <p:ph idx="1"/>
          </p:nvPr>
        </p:nvSpPr>
        <p:spPr>
          <a:xfrm>
            <a:off x="457200" y="874059"/>
            <a:ext cx="8229600" cy="4525963"/>
          </a:xfrm>
        </p:spPr>
        <p:txBody>
          <a:bodyPr>
            <a:normAutofit fontScale="92500" lnSpcReduction="20000"/>
          </a:bodyPr>
          <a:lstStyle/>
          <a:p>
            <a:pPr marL="0" indent="0">
              <a:buNone/>
            </a:pPr>
            <a:r>
              <a:rPr lang="en-US" sz="2000" b="1" dirty="0" smtClean="0">
                <a:solidFill>
                  <a:srgbClr val="004342"/>
                </a:solidFill>
              </a:rPr>
              <a:t>The 1000 Genomes Consortium				Ensembl Variation</a:t>
            </a:r>
          </a:p>
          <a:p>
            <a:pPr marL="0" indent="0">
              <a:buNone/>
            </a:pPr>
            <a:r>
              <a:rPr lang="en-US" sz="2000" dirty="0" smtClean="0"/>
              <a:t>Paul Flicek								Fiona Cunningha</a:t>
            </a:r>
            <a:r>
              <a:rPr lang="en-US" sz="2000" dirty="0"/>
              <a:t>m</a:t>
            </a:r>
            <a:endParaRPr lang="en-US" sz="2000" dirty="0" smtClean="0"/>
          </a:p>
          <a:p>
            <a:pPr marL="0" indent="0">
              <a:buNone/>
            </a:pPr>
            <a:r>
              <a:rPr lang="en-US" sz="2000" dirty="0" smtClean="0"/>
              <a:t>Holly </a:t>
            </a:r>
            <a:r>
              <a:rPr lang="en-US" sz="2000" dirty="0" err="1" smtClean="0"/>
              <a:t>Zheng</a:t>
            </a:r>
            <a:r>
              <a:rPr lang="en-US" sz="2000" dirty="0" smtClean="0"/>
              <a:t> Bradley						Will McLaren</a:t>
            </a:r>
          </a:p>
          <a:p>
            <a:pPr marL="0" indent="0">
              <a:buNone/>
            </a:pPr>
            <a:r>
              <a:rPr lang="en-US" sz="2000" dirty="0" smtClean="0"/>
              <a:t>Bert </a:t>
            </a:r>
            <a:r>
              <a:rPr lang="en-US" sz="2000" dirty="0" err="1" smtClean="0"/>
              <a:t>Overduin</a:t>
            </a:r>
            <a:r>
              <a:rPr lang="en-US" sz="2000" dirty="0" smtClean="0"/>
              <a:t>							Laurent Gil</a:t>
            </a:r>
          </a:p>
          <a:p>
            <a:pPr marL="0" indent="0">
              <a:buNone/>
            </a:pPr>
            <a:r>
              <a:rPr lang="en-US" sz="2000" dirty="0" smtClean="0"/>
              <a:t>Emily Pritchard							</a:t>
            </a:r>
            <a:r>
              <a:rPr lang="en-US" sz="2000" dirty="0" err="1" smtClean="0"/>
              <a:t>Anja</a:t>
            </a:r>
            <a:r>
              <a:rPr lang="en-US" sz="2000" dirty="0" smtClean="0"/>
              <a:t> </a:t>
            </a:r>
            <a:r>
              <a:rPr lang="en-US" sz="2000" dirty="0" err="1" smtClean="0"/>
              <a:t>Thormann</a:t>
            </a:r>
            <a:endParaRPr lang="en-US" sz="2000" dirty="0" smtClean="0"/>
          </a:p>
          <a:p>
            <a:pPr marL="0" indent="0">
              <a:buNone/>
            </a:pPr>
            <a:r>
              <a:rPr lang="en-US" sz="2000" dirty="0" smtClean="0"/>
              <a:t>Ian Streeter								Sarah Hunt</a:t>
            </a:r>
          </a:p>
          <a:p>
            <a:pPr marL="0" indent="0">
              <a:buNone/>
            </a:pPr>
            <a:r>
              <a:rPr lang="en-US" sz="2000" dirty="0" err="1" smtClean="0"/>
              <a:t>Avik</a:t>
            </a:r>
            <a:r>
              <a:rPr lang="en-US" sz="2000" dirty="0" smtClean="0"/>
              <a:t> </a:t>
            </a:r>
            <a:r>
              <a:rPr lang="en-US" sz="2000" dirty="0" err="1" smtClean="0"/>
              <a:t>Datta</a:t>
            </a:r>
            <a:r>
              <a:rPr lang="en-US" sz="2000" dirty="0" smtClean="0"/>
              <a:t>								The Rest of Ensembl</a:t>
            </a:r>
          </a:p>
          <a:p>
            <a:pPr marL="0" indent="0">
              <a:buNone/>
            </a:pPr>
            <a:r>
              <a:rPr lang="en-US" sz="2000" dirty="0" smtClean="0"/>
              <a:t>David Richardson	</a:t>
            </a:r>
          </a:p>
          <a:p>
            <a:pPr marL="0" indent="0">
              <a:buNone/>
            </a:pPr>
            <a:endParaRPr lang="en-US" sz="2000" dirty="0"/>
          </a:p>
          <a:p>
            <a:pPr marL="0" indent="0">
              <a:buNone/>
            </a:pPr>
            <a:r>
              <a:rPr lang="en-US" sz="2000" smtClean="0"/>
              <a:t>		</a:t>
            </a:r>
            <a:r>
              <a:rPr lang="en-US" sz="2000" dirty="0" smtClean="0"/>
              <a:t>								</a:t>
            </a:r>
            <a:r>
              <a:rPr lang="en-US" sz="2000" b="1" dirty="0" smtClean="0">
                <a:solidFill>
                  <a:srgbClr val="004342"/>
                </a:solidFill>
              </a:rPr>
              <a:t>Forge</a:t>
            </a:r>
            <a:endParaRPr lang="en-US" sz="2000" dirty="0"/>
          </a:p>
          <a:p>
            <a:pPr marL="0" indent="0">
              <a:buNone/>
            </a:pPr>
            <a:r>
              <a:rPr lang="en-US" sz="2000" dirty="0" smtClean="0"/>
              <a:t>										Ian </a:t>
            </a:r>
            <a:r>
              <a:rPr lang="en-US" sz="2000" dirty="0"/>
              <a:t>Dunham</a:t>
            </a:r>
          </a:p>
          <a:p>
            <a:pPr marL="0" indent="0">
              <a:buNone/>
            </a:pPr>
            <a:endParaRPr lang="en-US" sz="2000" dirty="0" smtClean="0"/>
          </a:p>
          <a:p>
            <a:pPr marL="0" indent="0">
              <a:buNone/>
            </a:pPr>
            <a:r>
              <a:rPr lang="en-US" sz="2000" dirty="0"/>
              <a:t>	</a:t>
            </a:r>
            <a:r>
              <a:rPr lang="en-US" sz="2000" dirty="0" smtClean="0"/>
              <a:t>																												</a:t>
            </a:r>
          </a:p>
          <a:p>
            <a:pPr marL="0" indent="0">
              <a:buNone/>
            </a:pPr>
            <a:r>
              <a:rPr lang="en-US" sz="2000" dirty="0" smtClean="0"/>
              <a:t>								</a:t>
            </a:r>
            <a:r>
              <a:rPr lang="en-US" sz="2000" dirty="0"/>
              <a:t>	</a:t>
            </a:r>
            <a:r>
              <a:rPr lang="en-US" sz="2000" dirty="0" smtClean="0"/>
              <a:t>		</a:t>
            </a:r>
            <a:endParaRPr lang="en-US" dirty="0"/>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4" y="4230754"/>
            <a:ext cx="8229386" cy="17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4025165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92" y="-109636"/>
            <a:ext cx="8229600" cy="1143000"/>
          </a:xfrm>
        </p:spPr>
        <p:txBody>
          <a:bodyPr/>
          <a:lstStyle/>
          <a:p>
            <a:r>
              <a:rPr lang="en-US" dirty="0" smtClean="0"/>
              <a:t>Size</a:t>
            </a:r>
            <a:endParaRPr lang="en-US" dirty="0"/>
          </a:p>
        </p:txBody>
      </p:sp>
      <p:sp>
        <p:nvSpPr>
          <p:cNvPr id="3" name="Content Placeholder 2"/>
          <p:cNvSpPr>
            <a:spLocks noGrp="1"/>
          </p:cNvSpPr>
          <p:nvPr>
            <p:ph idx="1"/>
          </p:nvPr>
        </p:nvSpPr>
        <p:spPr>
          <a:xfrm>
            <a:off x="172358" y="1042881"/>
            <a:ext cx="8753928" cy="4525963"/>
          </a:xfrm>
        </p:spPr>
        <p:txBody>
          <a:bodyPr>
            <a:normAutofit fontScale="92500" lnSpcReduction="20000"/>
          </a:bodyPr>
          <a:lstStyle/>
          <a:p>
            <a:pPr marL="0" indent="0">
              <a:buNone/>
            </a:pPr>
            <a:r>
              <a:rPr lang="en-US" sz="2000" dirty="0" smtClean="0"/>
              <a:t>There was </a:t>
            </a:r>
            <a:r>
              <a:rPr lang="en-US" sz="2000" dirty="0" smtClean="0">
                <a:solidFill>
                  <a:srgbClr val="FF0000"/>
                </a:solidFill>
              </a:rPr>
              <a:t>235</a:t>
            </a:r>
            <a:r>
              <a:rPr lang="en-US" sz="2000" dirty="0" smtClean="0"/>
              <a:t>GB of sequence in the ENA before the 1000genomes project started.</a:t>
            </a:r>
          </a:p>
          <a:p>
            <a:pPr marL="0" indent="0">
              <a:buNone/>
            </a:pPr>
            <a:endParaRPr lang="en-US" sz="2000" dirty="0" smtClean="0"/>
          </a:p>
          <a:p>
            <a:r>
              <a:rPr lang="en-US" sz="3000" dirty="0" smtClean="0"/>
              <a:t>There </a:t>
            </a:r>
            <a:r>
              <a:rPr lang="en-US" sz="3000" dirty="0"/>
              <a:t>are </a:t>
            </a:r>
            <a:r>
              <a:rPr lang="en-US" sz="3000" dirty="0">
                <a:solidFill>
                  <a:srgbClr val="FF0000"/>
                </a:solidFill>
              </a:rPr>
              <a:t>461406</a:t>
            </a:r>
            <a:r>
              <a:rPr lang="en-US" sz="3000" dirty="0" smtClean="0"/>
              <a:t> </a:t>
            </a:r>
            <a:r>
              <a:rPr lang="en-US" sz="3000" dirty="0"/>
              <a:t>files on the ftp site</a:t>
            </a:r>
          </a:p>
          <a:p>
            <a:r>
              <a:rPr lang="en-US" sz="3000" dirty="0"/>
              <a:t>There are </a:t>
            </a:r>
            <a:r>
              <a:rPr lang="en-US" sz="3000" dirty="0" smtClean="0">
                <a:solidFill>
                  <a:srgbClr val="FF0000"/>
                </a:solidFill>
              </a:rPr>
              <a:t>580T</a:t>
            </a:r>
            <a:r>
              <a:rPr lang="en-US" sz="3000" dirty="0" smtClean="0"/>
              <a:t> </a:t>
            </a:r>
            <a:r>
              <a:rPr lang="en-US" sz="3000" dirty="0"/>
              <a:t>of data on the ftp site</a:t>
            </a:r>
          </a:p>
          <a:p>
            <a:r>
              <a:rPr lang="en-US" sz="3000" dirty="0"/>
              <a:t>There are </a:t>
            </a:r>
            <a:r>
              <a:rPr lang="en-US" sz="3000" dirty="0">
                <a:solidFill>
                  <a:srgbClr val="FF0000"/>
                </a:solidFill>
              </a:rPr>
              <a:t>26</a:t>
            </a:r>
            <a:r>
              <a:rPr lang="en-US" sz="3000" dirty="0"/>
              <a:t> populations</a:t>
            </a:r>
          </a:p>
          <a:p>
            <a:r>
              <a:rPr lang="en-US" sz="3000" dirty="0"/>
              <a:t>There are </a:t>
            </a:r>
            <a:r>
              <a:rPr lang="en-US" sz="3000" dirty="0">
                <a:solidFill>
                  <a:srgbClr val="FF0000"/>
                </a:solidFill>
              </a:rPr>
              <a:t>2854</a:t>
            </a:r>
            <a:r>
              <a:rPr lang="en-US" sz="3000" dirty="0"/>
              <a:t> samples</a:t>
            </a:r>
          </a:p>
          <a:p>
            <a:r>
              <a:rPr lang="en-US" sz="3000" dirty="0"/>
              <a:t>There are </a:t>
            </a:r>
            <a:r>
              <a:rPr lang="en-US" sz="3000" dirty="0" smtClean="0">
                <a:solidFill>
                  <a:srgbClr val="FF0000"/>
                </a:solidFill>
              </a:rPr>
              <a:t>79072</a:t>
            </a:r>
            <a:r>
              <a:rPr lang="en-US" sz="3000" dirty="0" smtClean="0"/>
              <a:t> </a:t>
            </a:r>
            <a:r>
              <a:rPr lang="en-US" sz="3000" dirty="0"/>
              <a:t>gigabases of low coverage sequence</a:t>
            </a:r>
          </a:p>
          <a:p>
            <a:r>
              <a:rPr lang="en-US" sz="3000" dirty="0" smtClean="0">
                <a:solidFill>
                  <a:srgbClr val="FF0000"/>
                </a:solidFill>
              </a:rPr>
              <a:t>28753</a:t>
            </a:r>
            <a:r>
              <a:rPr lang="en-US" sz="3000" dirty="0" smtClean="0"/>
              <a:t> </a:t>
            </a:r>
            <a:r>
              <a:rPr lang="en-US" sz="3000" dirty="0"/>
              <a:t>x coverage in low coverage</a:t>
            </a:r>
          </a:p>
          <a:p>
            <a:r>
              <a:rPr lang="en-US" sz="3000" dirty="0"/>
              <a:t>There are </a:t>
            </a:r>
            <a:r>
              <a:rPr lang="en-US" sz="3000" dirty="0" smtClean="0">
                <a:solidFill>
                  <a:srgbClr val="FF0000"/>
                </a:solidFill>
              </a:rPr>
              <a:t>35607</a:t>
            </a:r>
            <a:r>
              <a:rPr lang="en-US" sz="3000" dirty="0" smtClean="0"/>
              <a:t> </a:t>
            </a:r>
            <a:r>
              <a:rPr lang="en-US" sz="3000" dirty="0"/>
              <a:t>gigabases of exome </a:t>
            </a:r>
            <a:r>
              <a:rPr lang="en-US" sz="3000" dirty="0" smtClean="0"/>
              <a:t>sequence</a:t>
            </a:r>
          </a:p>
          <a:p>
            <a:endParaRPr lang="en-US" sz="2800" dirty="0" smtClean="0"/>
          </a:p>
          <a:p>
            <a:pPr marL="0" indent="0">
              <a:buNone/>
            </a:pPr>
            <a:r>
              <a:rPr lang="en-US" sz="2000" dirty="0" smtClean="0"/>
              <a:t>There are currently </a:t>
            </a:r>
            <a:r>
              <a:rPr lang="en-US" sz="2000" dirty="0" smtClean="0">
                <a:solidFill>
                  <a:srgbClr val="FF0000"/>
                </a:solidFill>
              </a:rPr>
              <a:t>1196200</a:t>
            </a:r>
            <a:r>
              <a:rPr lang="en-US" sz="2000" dirty="0" smtClean="0"/>
              <a:t>GB of sequence in the ENA.</a:t>
            </a:r>
            <a:endParaRPr lang="en-US" sz="2000" dirty="0"/>
          </a:p>
        </p:txBody>
      </p:sp>
    </p:spTree>
    <p:extLst>
      <p:ext uri="{BB962C8B-B14F-4D97-AF65-F5344CB8AC3E}">
        <p14:creationId xmlns:p14="http://schemas.microsoft.com/office/powerpoint/2010/main" val="4021849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93209"/>
            <a:ext cx="8229600" cy="1143000"/>
          </a:xfrm>
        </p:spPr>
        <p:txBody>
          <a:bodyPr/>
          <a:lstStyle/>
          <a:p>
            <a:r>
              <a:rPr lang="en-US" dirty="0">
                <a:latin typeface="Arial" charset="0"/>
              </a:rPr>
              <a:t>Data Availability</a:t>
            </a:r>
          </a:p>
        </p:txBody>
      </p:sp>
      <p:sp>
        <p:nvSpPr>
          <p:cNvPr id="3" name="Content Placeholder 2"/>
          <p:cNvSpPr>
            <a:spLocks noGrp="1"/>
          </p:cNvSpPr>
          <p:nvPr>
            <p:ph idx="1"/>
          </p:nvPr>
        </p:nvSpPr>
        <p:spPr>
          <a:xfrm>
            <a:off x="284163" y="1219200"/>
            <a:ext cx="8610600" cy="4351338"/>
          </a:xfrm>
        </p:spPr>
        <p:txBody>
          <a:bodyPr>
            <a:normAutofit fontScale="77500" lnSpcReduction="20000"/>
          </a:bodyPr>
          <a:lstStyle/>
          <a:p>
            <a:pPr>
              <a:defRPr/>
            </a:pPr>
            <a:r>
              <a:rPr lang="en-US" dirty="0" smtClean="0"/>
              <a:t>FTP site: </a:t>
            </a:r>
            <a:r>
              <a:rPr lang="en-US" dirty="0" smtClean="0">
                <a:solidFill>
                  <a:schemeClr val="accent1">
                    <a:lumMod val="75000"/>
                  </a:schemeClr>
                </a:solidFill>
                <a:hlinkClick r:id="rId3" action="ppaction://hlinkfile"/>
              </a:rPr>
              <a:t>ftp://ftp.1000genomes.ebi.ac.uk/vol1/ftp/</a:t>
            </a:r>
            <a:endParaRPr lang="en-US" dirty="0">
              <a:solidFill>
                <a:schemeClr val="accent1">
                  <a:lumMod val="75000"/>
                </a:schemeClr>
              </a:solidFill>
            </a:endParaRPr>
          </a:p>
          <a:p>
            <a:pPr lvl="1">
              <a:defRPr/>
            </a:pPr>
            <a:r>
              <a:rPr lang="en-US" dirty="0" smtClean="0"/>
              <a:t>Raw Data Files</a:t>
            </a:r>
          </a:p>
          <a:p>
            <a:pPr>
              <a:defRPr/>
            </a:pPr>
            <a:r>
              <a:rPr lang="en-US" dirty="0"/>
              <a:t>AWS Amazon Cloud: </a:t>
            </a:r>
            <a:r>
              <a:rPr lang="en-US" dirty="0" smtClean="0">
                <a:hlinkClick r:id="rId4"/>
              </a:rPr>
              <a:t>http://aws.amazon.com</a:t>
            </a:r>
            <a:r>
              <a:rPr lang="en-US" dirty="0">
                <a:hlinkClick r:id="rId4"/>
              </a:rPr>
              <a:t>/1000genomes/</a:t>
            </a:r>
            <a:endParaRPr lang="en-US" dirty="0" smtClean="0"/>
          </a:p>
          <a:p>
            <a:pPr lvl="1">
              <a:defRPr/>
            </a:pPr>
            <a:r>
              <a:rPr lang="en-US" dirty="0" smtClean="0"/>
              <a:t>FTP mirror</a:t>
            </a:r>
          </a:p>
          <a:p>
            <a:pPr>
              <a:defRPr/>
            </a:pPr>
            <a:r>
              <a:rPr lang="en-US" dirty="0" smtClean="0"/>
              <a:t>Web site: </a:t>
            </a:r>
            <a:r>
              <a:rPr lang="en-US" dirty="0" smtClean="0">
                <a:hlinkClick r:id="rId5"/>
              </a:rPr>
              <a:t>http://www.1000genomes.org</a:t>
            </a:r>
            <a:endParaRPr lang="en-US" dirty="0"/>
          </a:p>
          <a:p>
            <a:pPr lvl="1">
              <a:defRPr/>
            </a:pPr>
            <a:r>
              <a:rPr lang="en-US" dirty="0" smtClean="0"/>
              <a:t>Release Announcements</a:t>
            </a:r>
          </a:p>
          <a:p>
            <a:pPr lvl="1">
              <a:defRPr/>
            </a:pPr>
            <a:r>
              <a:rPr lang="en-US" dirty="0" smtClean="0"/>
              <a:t>Documentation</a:t>
            </a:r>
          </a:p>
          <a:p>
            <a:pPr>
              <a:defRPr/>
            </a:pPr>
            <a:r>
              <a:rPr lang="en-US" dirty="0" smtClean="0"/>
              <a:t>Ensembl Style Browser: </a:t>
            </a:r>
            <a:r>
              <a:rPr lang="en-US" dirty="0" smtClean="0">
                <a:hlinkClick r:id="rId6"/>
              </a:rPr>
              <a:t>http://browser.1000genomes.org</a:t>
            </a:r>
            <a:endParaRPr lang="en-US" dirty="0" smtClean="0"/>
          </a:p>
          <a:p>
            <a:pPr lvl="1">
              <a:defRPr/>
            </a:pPr>
            <a:r>
              <a:rPr lang="en-US" dirty="0" smtClean="0"/>
              <a:t>Browse 1000 Genomes variants in Genomic Context</a:t>
            </a:r>
          </a:p>
          <a:p>
            <a:pPr lvl="1">
              <a:defRPr/>
            </a:pPr>
            <a:r>
              <a:rPr lang="en-US" dirty="0" smtClean="0"/>
              <a:t>Variant Effect Predictor</a:t>
            </a:r>
          </a:p>
          <a:p>
            <a:pPr lvl="1">
              <a:defRPr/>
            </a:pPr>
            <a:r>
              <a:rPr lang="en-US" dirty="0" smtClean="0"/>
              <a:t>Data Slicer</a:t>
            </a:r>
          </a:p>
          <a:p>
            <a:pPr lvl="1">
              <a:defRPr/>
            </a:pPr>
            <a:r>
              <a:rPr lang="en-US" dirty="0" smtClean="0"/>
              <a:t>Other Tools</a:t>
            </a:r>
          </a:p>
          <a:p>
            <a:pPr>
              <a:defRPr/>
            </a:pPr>
            <a:endParaRPr lang="en-US" dirty="0"/>
          </a:p>
        </p:txBody>
      </p:sp>
      <p:sp>
        <p:nvSpPr>
          <p:cNvPr id="3686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E34AAA5-5A69-A646-896F-65A5081B405A}" type="slidenum">
              <a:rPr lang="de-DE" sz="900">
                <a:solidFill>
                  <a:srgbClr val="FFFFFF"/>
                </a:solidFill>
              </a:rPr>
              <a:pPr/>
              <a:t>3</a:t>
            </a:fld>
            <a:endParaRPr lang="de-DE" sz="900">
              <a:solidFill>
                <a:srgbClr val="FFFFFF"/>
              </a:solidFill>
            </a:endParaRPr>
          </a:p>
        </p:txBody>
      </p:sp>
    </p:spTree>
    <p:extLst>
      <p:ext uri="{BB962C8B-B14F-4D97-AF65-F5344CB8AC3E}">
        <p14:creationId xmlns:p14="http://schemas.microsoft.com/office/powerpoint/2010/main" val="1529867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0"/>
            <a:ext cx="8229600" cy="1143000"/>
          </a:xfrm>
        </p:spPr>
        <p:txBody>
          <a:bodyPr/>
          <a:lstStyle/>
          <a:p>
            <a:r>
              <a:rPr lang="en-US" dirty="0"/>
              <a:t>FTP Site</a:t>
            </a:r>
          </a:p>
        </p:txBody>
      </p:sp>
      <p:sp>
        <p:nvSpPr>
          <p:cNvPr id="54274" name="Content Placeholder 2"/>
          <p:cNvSpPr>
            <a:spLocks noGrp="1"/>
          </p:cNvSpPr>
          <p:nvPr>
            <p:ph idx="1"/>
          </p:nvPr>
        </p:nvSpPr>
        <p:spPr>
          <a:xfrm>
            <a:off x="457200" y="1241097"/>
            <a:ext cx="8229600" cy="4525963"/>
          </a:xfrm>
        </p:spPr>
        <p:txBody>
          <a:bodyPr>
            <a:normAutofit fontScale="92500" lnSpcReduction="20000"/>
          </a:bodyPr>
          <a:lstStyle/>
          <a:p>
            <a:r>
              <a:rPr lang="en-US" dirty="0"/>
              <a:t>Two mirrored ftp sites</a:t>
            </a:r>
          </a:p>
          <a:p>
            <a:pPr lvl="1"/>
            <a:r>
              <a:rPr lang="en-US" dirty="0">
                <a:ea typeface="Geneva" charset="0"/>
                <a:cs typeface="Geneva" charset="0"/>
                <a:hlinkClick r:id="rId3" action="ppaction://hlinkfile"/>
              </a:rPr>
              <a:t>ftp://ftp.1000genomes.ebi.ac.uk/vol1/ftp</a:t>
            </a:r>
            <a:endParaRPr lang="en-US" dirty="0">
              <a:ea typeface="Geneva" charset="0"/>
              <a:cs typeface="Geneva" charset="0"/>
            </a:endParaRPr>
          </a:p>
          <a:p>
            <a:pPr lvl="1"/>
            <a:r>
              <a:rPr lang="en-US" dirty="0">
                <a:ea typeface="Geneva" charset="0"/>
                <a:cs typeface="Geneva" charset="0"/>
                <a:hlinkClick r:id="rId4" action="ppaction://hlinkfile"/>
              </a:rPr>
              <a:t>ftp://ftp-trace.ncbi.nih.gov/1000genomes/ftp</a:t>
            </a:r>
            <a:endParaRPr lang="en-US" dirty="0">
              <a:ea typeface="Geneva" charset="0"/>
              <a:cs typeface="Geneva" charset="0"/>
            </a:endParaRPr>
          </a:p>
          <a:p>
            <a:r>
              <a:rPr lang="en-US" dirty="0"/>
              <a:t>NCBI site is direct mirror of EBI site</a:t>
            </a:r>
          </a:p>
          <a:p>
            <a:r>
              <a:rPr lang="en-US" dirty="0"/>
              <a:t>Can be up to 24 hours out of date</a:t>
            </a:r>
          </a:p>
          <a:p>
            <a:r>
              <a:rPr lang="en-US" dirty="0"/>
              <a:t>Both also accessible using </a:t>
            </a:r>
            <a:r>
              <a:rPr lang="en-US" dirty="0" err="1"/>
              <a:t>aspera</a:t>
            </a:r>
            <a:endParaRPr lang="en-US" dirty="0"/>
          </a:p>
          <a:p>
            <a:pPr lvl="1"/>
            <a:r>
              <a:rPr lang="en-US" dirty="0">
                <a:hlinkClick r:id="rId5"/>
              </a:rPr>
              <a:t>http://asperasoft.com</a:t>
            </a:r>
            <a:r>
              <a:rPr lang="en-US" dirty="0" smtClean="0">
                <a:hlinkClick r:id="rId5"/>
              </a:rPr>
              <a:t>/</a:t>
            </a:r>
            <a:endParaRPr lang="en-US" dirty="0"/>
          </a:p>
          <a:p>
            <a:r>
              <a:rPr lang="en-US" dirty="0" smtClean="0"/>
              <a:t>Available via </a:t>
            </a:r>
            <a:r>
              <a:rPr lang="en-US" dirty="0" err="1" smtClean="0"/>
              <a:t>GlobusGridFTP</a:t>
            </a:r>
            <a:endParaRPr lang="en-US" dirty="0"/>
          </a:p>
          <a:p>
            <a:r>
              <a:rPr lang="en-US" dirty="0"/>
              <a:t>EBI site has http mirror</a:t>
            </a:r>
          </a:p>
          <a:p>
            <a:pPr marL="742950" lvl="2" indent="-342900">
              <a:buFontTx/>
              <a:buChar char="•"/>
            </a:pPr>
            <a:r>
              <a:rPr lang="en-US" dirty="0">
                <a:ea typeface="Geneva" charset="0"/>
                <a:cs typeface="Geneva" charset="0"/>
                <a:hlinkClick r:id="rId3" action="ppaction://hlinkfile"/>
              </a:rPr>
              <a:t>http://ftp.1000genomes.ebi.ac.uk/vol1/ftp</a:t>
            </a:r>
            <a:endParaRPr lang="en-US" dirty="0">
              <a:ea typeface="Geneva" charset="0"/>
              <a:cs typeface="Geneva" charset="0"/>
            </a:endParaRPr>
          </a:p>
          <a:p>
            <a:endParaRPr lang="en-US" dirty="0">
              <a:latin typeface="Arial" charset="0"/>
            </a:endParaRPr>
          </a:p>
        </p:txBody>
      </p:sp>
      <p:sp>
        <p:nvSpPr>
          <p:cNvPr id="54275" name="Slide Number Placeholder 3"/>
          <p:cNvSpPr>
            <a:spLocks noGrp="1"/>
          </p:cNvSpPr>
          <p:nvPr>
            <p:ph type="sldNum" sz="quarter" idx="4294967295"/>
          </p:nvPr>
        </p:nvSpPr>
        <p:spPr bwMode="auto">
          <a:xfrm>
            <a:off x="152400" y="6375400"/>
            <a:ext cx="3048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A216DE-C08E-734F-9AD3-0B55408EDA19}" type="slidenum">
              <a:rPr lang="de-DE" sz="900">
                <a:solidFill>
                  <a:srgbClr val="FFFFFF"/>
                </a:solidFill>
                <a:cs typeface="Geneva" charset="0"/>
              </a:rPr>
              <a:pPr/>
              <a:t>4</a:t>
            </a:fld>
            <a:endParaRPr lang="de-DE" sz="900">
              <a:solidFill>
                <a:srgbClr val="FFFFFF"/>
              </a:solidFill>
              <a:cs typeface="Geneva" charset="0"/>
            </a:endParaRPr>
          </a:p>
        </p:txBody>
      </p:sp>
    </p:spTree>
    <p:extLst>
      <p:ext uri="{BB962C8B-B14F-4D97-AF65-F5344CB8AC3E}">
        <p14:creationId xmlns:p14="http://schemas.microsoft.com/office/powerpoint/2010/main" val="783823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47998" y="-173534"/>
            <a:ext cx="8229600" cy="1143000"/>
          </a:xfrm>
        </p:spPr>
        <p:txBody>
          <a:bodyPr/>
          <a:lstStyle/>
          <a:p>
            <a:r>
              <a:rPr lang="en-US" dirty="0">
                <a:latin typeface="+mn-lt"/>
              </a:rPr>
              <a:t>The FTP Site: Data</a:t>
            </a:r>
          </a:p>
        </p:txBody>
      </p:sp>
      <p:pic>
        <p:nvPicPr>
          <p:cNvPr id="2" name="Picture 1" descr="Screen Shot 2013-09-11 at 11-09-20131 .06.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483" y="742419"/>
            <a:ext cx="7053458" cy="5397803"/>
          </a:xfrm>
          <a:prstGeom prst="rect">
            <a:avLst/>
          </a:prstGeom>
        </p:spPr>
      </p:pic>
      <p:grpSp>
        <p:nvGrpSpPr>
          <p:cNvPr id="12" name="Group 11"/>
          <p:cNvGrpSpPr>
            <a:grpSpLocks/>
          </p:cNvGrpSpPr>
          <p:nvPr/>
        </p:nvGrpSpPr>
        <p:grpSpPr bwMode="auto">
          <a:xfrm>
            <a:off x="2468087" y="2195836"/>
            <a:ext cx="4248150" cy="286545"/>
            <a:chOff x="2771800" y="2204864"/>
            <a:chExt cx="4248472" cy="288032"/>
          </a:xfrm>
        </p:grpSpPr>
        <p:sp>
          <p:nvSpPr>
            <p:cNvPr id="58379" name="Rectangle 1"/>
            <p:cNvSpPr>
              <a:spLocks noChangeArrowheads="1"/>
            </p:cNvSpPr>
            <p:nvPr/>
          </p:nvSpPr>
          <p:spPr bwMode="auto">
            <a:xfrm>
              <a:off x="5220072" y="2204864"/>
              <a:ext cx="1800200" cy="288032"/>
            </a:xfrm>
            <a:prstGeom prst="rect">
              <a:avLst/>
            </a:prstGeom>
            <a:solidFill>
              <a:schemeClr val="accent1"/>
            </a:solidFill>
            <a:ln w="9525">
              <a:solidFill>
                <a:schemeClr val="tx1"/>
              </a:solidFill>
              <a:round/>
              <a:headEnd/>
              <a:tailEnd/>
            </a:ln>
          </p:spPr>
          <p:txBody>
            <a:bodyPr/>
            <a:lstStyle/>
            <a:p>
              <a:pPr algn="ctr" eaLnBrk="0" hangingPunct="0"/>
              <a:r>
                <a:rPr lang="en-US" sz="1400" dirty="0">
                  <a:cs typeface="Geneva" charset="0"/>
                </a:rPr>
                <a:t>Sample Level Files</a:t>
              </a:r>
            </a:p>
          </p:txBody>
        </p:sp>
        <p:cxnSp>
          <p:nvCxnSpPr>
            <p:cNvPr id="58380" name="Straight Arrow Connector 3"/>
            <p:cNvCxnSpPr>
              <a:cxnSpLocks noChangeShapeType="1"/>
              <a:stCxn id="58379" idx="1"/>
            </p:cNvCxnSpPr>
            <p:nvPr/>
          </p:nvCxnSpPr>
          <p:spPr bwMode="auto">
            <a:xfrm flipH="1">
              <a:off x="2771800" y="2348880"/>
              <a:ext cx="2448272" cy="144016"/>
            </a:xfrm>
            <a:prstGeom prst="straightConnector1">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cxnSp>
      </p:grpSp>
      <p:grpSp>
        <p:nvGrpSpPr>
          <p:cNvPr id="13" name="Group 12"/>
          <p:cNvGrpSpPr>
            <a:grpSpLocks/>
          </p:cNvGrpSpPr>
          <p:nvPr/>
        </p:nvGrpSpPr>
        <p:grpSpPr bwMode="auto">
          <a:xfrm>
            <a:off x="2468087" y="2555205"/>
            <a:ext cx="4248150" cy="430610"/>
            <a:chOff x="2771800" y="2564904"/>
            <a:chExt cx="4248472" cy="432048"/>
          </a:xfrm>
        </p:grpSpPr>
        <p:sp>
          <p:nvSpPr>
            <p:cNvPr id="58377" name="Rectangle 5"/>
            <p:cNvSpPr>
              <a:spLocks noChangeArrowheads="1"/>
            </p:cNvSpPr>
            <p:nvPr/>
          </p:nvSpPr>
          <p:spPr bwMode="auto">
            <a:xfrm>
              <a:off x="5220072" y="2708920"/>
              <a:ext cx="1800200" cy="288032"/>
            </a:xfrm>
            <a:prstGeom prst="rect">
              <a:avLst/>
            </a:prstGeom>
            <a:solidFill>
              <a:schemeClr val="accent1"/>
            </a:solidFill>
            <a:ln w="9525">
              <a:solidFill>
                <a:schemeClr val="tx1"/>
              </a:solidFill>
              <a:round/>
              <a:headEnd/>
              <a:tailEnd/>
            </a:ln>
          </p:spPr>
          <p:txBody>
            <a:bodyPr/>
            <a:lstStyle/>
            <a:p>
              <a:pPr algn="ctr" eaLnBrk="0" hangingPunct="0"/>
              <a:r>
                <a:rPr lang="en-US" sz="1400" dirty="0" err="1">
                  <a:cs typeface="Geneva" charset="0"/>
                </a:rPr>
                <a:t>sequence_read</a:t>
              </a:r>
              <a:endParaRPr lang="en-US" sz="1400" dirty="0">
                <a:cs typeface="Geneva" charset="0"/>
              </a:endParaRPr>
            </a:p>
          </p:txBody>
        </p:sp>
        <p:cxnSp>
          <p:nvCxnSpPr>
            <p:cNvPr id="58378" name="Straight Arrow Connector 10"/>
            <p:cNvCxnSpPr>
              <a:cxnSpLocks noChangeShapeType="1"/>
            </p:cNvCxnSpPr>
            <p:nvPr/>
          </p:nvCxnSpPr>
          <p:spPr bwMode="auto">
            <a:xfrm flipH="1" flipV="1">
              <a:off x="2771800" y="2564904"/>
              <a:ext cx="2448272" cy="288032"/>
            </a:xfrm>
            <a:prstGeom prst="straightConnector1">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cxnSp>
      </p:grpSp>
      <p:sp>
        <p:nvSpPr>
          <p:cNvPr id="58375" name="Rectangle 6"/>
          <p:cNvSpPr>
            <a:spLocks noChangeArrowheads="1"/>
          </p:cNvSpPr>
          <p:nvPr/>
        </p:nvSpPr>
        <p:spPr bwMode="auto">
          <a:xfrm>
            <a:off x="4916173" y="3200592"/>
            <a:ext cx="1800065" cy="287073"/>
          </a:xfrm>
          <a:prstGeom prst="rect">
            <a:avLst/>
          </a:prstGeom>
          <a:solidFill>
            <a:schemeClr val="accent1"/>
          </a:solidFill>
          <a:ln w="9525">
            <a:solidFill>
              <a:schemeClr val="tx1"/>
            </a:solidFill>
            <a:round/>
            <a:headEnd/>
            <a:tailEnd/>
          </a:ln>
        </p:spPr>
        <p:txBody>
          <a:bodyPr/>
          <a:lstStyle/>
          <a:p>
            <a:pPr algn="ctr" eaLnBrk="0" hangingPunct="0"/>
            <a:r>
              <a:rPr lang="en-US" sz="1400" dirty="0">
                <a:cs typeface="Geneva" charset="0"/>
              </a:rPr>
              <a:t>alignment</a:t>
            </a:r>
          </a:p>
        </p:txBody>
      </p:sp>
      <p:cxnSp>
        <p:nvCxnSpPr>
          <p:cNvPr id="58376" name="Straight Arrow Connector 13"/>
          <p:cNvCxnSpPr>
            <a:cxnSpLocks noChangeShapeType="1"/>
          </p:cNvCxnSpPr>
          <p:nvPr/>
        </p:nvCxnSpPr>
        <p:spPr bwMode="auto">
          <a:xfrm flipH="1" flipV="1">
            <a:off x="2468087" y="2626446"/>
            <a:ext cx="2448086" cy="717683"/>
          </a:xfrm>
          <a:prstGeom prst="straightConnector1">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cxnSp>
      <p:sp>
        <p:nvSpPr>
          <p:cNvPr id="58370" name="Slide Number Placeholder 3"/>
          <p:cNvSpPr>
            <a:spLocks noGrp="1"/>
          </p:cNvSpPr>
          <p:nvPr>
            <p:ph type="sldNum" sz="quarter" idx="4294967295"/>
          </p:nvPr>
        </p:nvSpPr>
        <p:spPr bwMode="auto">
          <a:xfrm>
            <a:off x="152400" y="6375400"/>
            <a:ext cx="3048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8672432-149A-2243-A0D7-90CEC20DF8E4}" type="slidenum">
              <a:rPr lang="de-DE" sz="900">
                <a:solidFill>
                  <a:srgbClr val="FFFFFF"/>
                </a:solidFill>
              </a:rPr>
              <a:pPr/>
              <a:t>5</a:t>
            </a:fld>
            <a:endParaRPr lang="de-DE" sz="900">
              <a:solidFill>
                <a:srgbClr val="FFFFFF"/>
              </a:solidFill>
            </a:endParaRPr>
          </a:p>
        </p:txBody>
      </p:sp>
      <p:cxnSp>
        <p:nvCxnSpPr>
          <p:cNvPr id="14" name="Straight Arrow Connector 13"/>
          <p:cNvCxnSpPr>
            <a:cxnSpLocks noChangeShapeType="1"/>
            <a:stCxn id="16" idx="1"/>
          </p:cNvCxnSpPr>
          <p:nvPr/>
        </p:nvCxnSpPr>
        <p:spPr bwMode="auto">
          <a:xfrm flipH="1" flipV="1">
            <a:off x="2468087" y="2698742"/>
            <a:ext cx="2448085" cy="1084860"/>
          </a:xfrm>
          <a:prstGeom prst="straightConnector1">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cxnSp>
      <p:sp>
        <p:nvSpPr>
          <p:cNvPr id="16" name="Rectangle 6"/>
          <p:cNvSpPr>
            <a:spLocks noChangeArrowheads="1"/>
          </p:cNvSpPr>
          <p:nvPr/>
        </p:nvSpPr>
        <p:spPr bwMode="auto">
          <a:xfrm>
            <a:off x="4916172" y="3640065"/>
            <a:ext cx="1800065" cy="287073"/>
          </a:xfrm>
          <a:prstGeom prst="rect">
            <a:avLst/>
          </a:prstGeom>
          <a:solidFill>
            <a:schemeClr val="accent1"/>
          </a:solidFill>
          <a:ln w="9525">
            <a:solidFill>
              <a:schemeClr val="tx1"/>
            </a:solidFill>
            <a:round/>
            <a:headEnd/>
            <a:tailEnd/>
          </a:ln>
        </p:spPr>
        <p:txBody>
          <a:bodyPr/>
          <a:lstStyle/>
          <a:p>
            <a:pPr algn="ctr" eaLnBrk="0" hangingPunct="0"/>
            <a:r>
              <a:rPr lang="en-US" sz="1400" dirty="0" err="1">
                <a:cs typeface="Geneva" charset="0"/>
              </a:rPr>
              <a:t>c</a:t>
            </a:r>
            <a:r>
              <a:rPr lang="en-US" sz="1400" dirty="0" err="1" smtClean="0">
                <a:cs typeface="Geneva" charset="0"/>
              </a:rPr>
              <a:t>g_data</a:t>
            </a:r>
            <a:endParaRPr lang="en-US" sz="1400" dirty="0">
              <a:cs typeface="Geneva" charset="0"/>
            </a:endParaRPr>
          </a:p>
        </p:txBody>
      </p:sp>
    </p:spTree>
    <p:extLst>
      <p:ext uri="{BB962C8B-B14F-4D97-AF65-F5344CB8AC3E}">
        <p14:creationId xmlns:p14="http://schemas.microsoft.com/office/powerpoint/2010/main" val="368940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3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90"/>
            <a:ext cx="8229600" cy="1143000"/>
          </a:xfrm>
        </p:spPr>
        <p:txBody>
          <a:bodyPr/>
          <a:lstStyle/>
          <a:p>
            <a:r>
              <a:rPr lang="en-US" dirty="0" smtClean="0"/>
              <a:t>FTP Site: Phase 3</a:t>
            </a:r>
            <a:endParaRPr lang="en-US" dirty="0"/>
          </a:p>
        </p:txBody>
      </p:sp>
      <p:pic>
        <p:nvPicPr>
          <p:cNvPr id="4" name="Picture 3" descr="Screen Shot 2014-09-14 at 8.44.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4828"/>
            <a:ext cx="5431923" cy="5062483"/>
          </a:xfrm>
          <a:prstGeom prst="rect">
            <a:avLst/>
          </a:prstGeom>
        </p:spPr>
      </p:pic>
      <p:pic>
        <p:nvPicPr>
          <p:cNvPr id="5" name="Picture 4" descr="Screen Shot 2014-09-14 at 8.44.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633" y="1094828"/>
            <a:ext cx="5588368" cy="5111239"/>
          </a:xfrm>
          <a:prstGeom prst="rect">
            <a:avLst/>
          </a:prstGeom>
        </p:spPr>
      </p:pic>
      <p:grpSp>
        <p:nvGrpSpPr>
          <p:cNvPr id="6" name="Group 5"/>
          <p:cNvGrpSpPr>
            <a:grpSpLocks/>
          </p:cNvGrpSpPr>
          <p:nvPr/>
        </p:nvGrpSpPr>
        <p:grpSpPr bwMode="auto">
          <a:xfrm>
            <a:off x="2540430" y="3240676"/>
            <a:ext cx="4392613" cy="431800"/>
            <a:chOff x="3491880" y="3933056"/>
            <a:chExt cx="4392488" cy="432048"/>
          </a:xfrm>
        </p:grpSpPr>
        <p:sp>
          <p:nvSpPr>
            <p:cNvPr id="7" name="Rectangle 5"/>
            <p:cNvSpPr>
              <a:spLocks noChangeArrowheads="1"/>
            </p:cNvSpPr>
            <p:nvPr/>
          </p:nvSpPr>
          <p:spPr bwMode="auto">
            <a:xfrm>
              <a:off x="5940152" y="3933056"/>
              <a:ext cx="1944216" cy="288032"/>
            </a:xfrm>
            <a:prstGeom prst="rect">
              <a:avLst/>
            </a:prstGeom>
            <a:solidFill>
              <a:schemeClr val="accent1"/>
            </a:solidFill>
            <a:ln w="9525">
              <a:solidFill>
                <a:schemeClr val="tx1"/>
              </a:solidFill>
              <a:round/>
              <a:headEnd/>
              <a:tailEnd/>
            </a:ln>
          </p:spPr>
          <p:txBody>
            <a:bodyPr/>
            <a:lstStyle/>
            <a:p>
              <a:pPr algn="ctr" eaLnBrk="0" hangingPunct="0"/>
              <a:r>
                <a:rPr lang="en-US" sz="1400" dirty="0" smtClean="0">
                  <a:cs typeface="Geneva" charset="0"/>
                </a:rPr>
                <a:t>Genotype VCFs</a:t>
              </a:r>
              <a:endParaRPr lang="en-US" sz="1400" dirty="0">
                <a:cs typeface="Geneva" charset="0"/>
              </a:endParaRPr>
            </a:p>
          </p:txBody>
        </p:sp>
        <p:cxnSp>
          <p:nvCxnSpPr>
            <p:cNvPr id="8" name="Straight Arrow Connector 6"/>
            <p:cNvCxnSpPr>
              <a:cxnSpLocks noChangeShapeType="1"/>
              <a:stCxn id="7" idx="1"/>
            </p:cNvCxnSpPr>
            <p:nvPr/>
          </p:nvCxnSpPr>
          <p:spPr bwMode="auto">
            <a:xfrm flipH="1">
              <a:off x="3491880" y="4077072"/>
              <a:ext cx="2448272" cy="288032"/>
            </a:xfrm>
            <a:prstGeom prst="straightConnector1">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cxnSp>
      </p:grpSp>
      <p:grpSp>
        <p:nvGrpSpPr>
          <p:cNvPr id="9" name="Group 8"/>
          <p:cNvGrpSpPr>
            <a:grpSpLocks/>
          </p:cNvGrpSpPr>
          <p:nvPr/>
        </p:nvGrpSpPr>
        <p:grpSpPr bwMode="auto">
          <a:xfrm>
            <a:off x="2435327" y="1655368"/>
            <a:ext cx="4392613" cy="431800"/>
            <a:chOff x="3106512" y="1496762"/>
            <a:chExt cx="4392488" cy="432048"/>
          </a:xfrm>
        </p:grpSpPr>
        <p:sp>
          <p:nvSpPr>
            <p:cNvPr id="10" name="Rectangle 5"/>
            <p:cNvSpPr>
              <a:spLocks noChangeArrowheads="1"/>
            </p:cNvSpPr>
            <p:nvPr/>
          </p:nvSpPr>
          <p:spPr bwMode="auto">
            <a:xfrm>
              <a:off x="5554784" y="1496762"/>
              <a:ext cx="1944216" cy="288032"/>
            </a:xfrm>
            <a:prstGeom prst="rect">
              <a:avLst/>
            </a:prstGeom>
            <a:solidFill>
              <a:schemeClr val="accent1"/>
            </a:solidFill>
            <a:ln w="9525">
              <a:solidFill>
                <a:schemeClr val="tx1"/>
              </a:solidFill>
              <a:round/>
              <a:headEnd/>
              <a:tailEnd/>
            </a:ln>
          </p:spPr>
          <p:txBody>
            <a:bodyPr/>
            <a:lstStyle/>
            <a:p>
              <a:pPr algn="ctr" eaLnBrk="0" hangingPunct="0"/>
              <a:r>
                <a:rPr lang="en-US" sz="1400" dirty="0" smtClean="0">
                  <a:cs typeface="Geneva" charset="0"/>
                </a:rPr>
                <a:t>Site VCF</a:t>
              </a:r>
              <a:endParaRPr lang="en-US" sz="1400" dirty="0">
                <a:cs typeface="Geneva" charset="0"/>
              </a:endParaRPr>
            </a:p>
          </p:txBody>
        </p:sp>
        <p:cxnSp>
          <p:nvCxnSpPr>
            <p:cNvPr id="11" name="Straight Arrow Connector 6"/>
            <p:cNvCxnSpPr>
              <a:cxnSpLocks noChangeShapeType="1"/>
              <a:stCxn id="10" idx="1"/>
            </p:cNvCxnSpPr>
            <p:nvPr/>
          </p:nvCxnSpPr>
          <p:spPr bwMode="auto">
            <a:xfrm flipH="1">
              <a:off x="3106512" y="1640778"/>
              <a:ext cx="2448272" cy="288032"/>
            </a:xfrm>
            <a:prstGeom prst="straightConnector1">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cxnSp>
      </p:grpSp>
      <p:grpSp>
        <p:nvGrpSpPr>
          <p:cNvPr id="12" name="Group 11"/>
          <p:cNvGrpSpPr>
            <a:grpSpLocks/>
          </p:cNvGrpSpPr>
          <p:nvPr/>
        </p:nvGrpSpPr>
        <p:grpSpPr bwMode="auto">
          <a:xfrm>
            <a:off x="4883669" y="5591776"/>
            <a:ext cx="3252948" cy="287879"/>
            <a:chOff x="3491880" y="4077060"/>
            <a:chExt cx="3252855" cy="288044"/>
          </a:xfrm>
        </p:grpSpPr>
        <p:sp>
          <p:nvSpPr>
            <p:cNvPr id="13" name="Rectangle 5"/>
            <p:cNvSpPr>
              <a:spLocks noChangeArrowheads="1"/>
            </p:cNvSpPr>
            <p:nvPr/>
          </p:nvSpPr>
          <p:spPr bwMode="auto">
            <a:xfrm>
              <a:off x="4800519" y="4077060"/>
              <a:ext cx="1944216" cy="288032"/>
            </a:xfrm>
            <a:prstGeom prst="rect">
              <a:avLst/>
            </a:prstGeom>
            <a:solidFill>
              <a:schemeClr val="accent1"/>
            </a:solidFill>
            <a:ln w="9525">
              <a:solidFill>
                <a:schemeClr val="tx1"/>
              </a:solidFill>
              <a:round/>
              <a:headEnd/>
              <a:tailEnd/>
            </a:ln>
          </p:spPr>
          <p:txBody>
            <a:bodyPr/>
            <a:lstStyle/>
            <a:p>
              <a:pPr algn="ctr" eaLnBrk="0" hangingPunct="0"/>
              <a:r>
                <a:rPr lang="en-US" sz="1400" dirty="0" smtClean="0">
                  <a:cs typeface="Geneva" charset="0"/>
                </a:rPr>
                <a:t>Supporting Data </a:t>
              </a:r>
              <a:r>
                <a:rPr lang="en-US" sz="1400" dirty="0">
                  <a:cs typeface="Geneva" charset="0"/>
                </a:rPr>
                <a:t>Sets</a:t>
              </a:r>
            </a:p>
          </p:txBody>
        </p:sp>
        <p:cxnSp>
          <p:nvCxnSpPr>
            <p:cNvPr id="14" name="Straight Arrow Connector 6"/>
            <p:cNvCxnSpPr>
              <a:cxnSpLocks noChangeShapeType="1"/>
              <a:stCxn id="13" idx="1"/>
            </p:cNvCxnSpPr>
            <p:nvPr/>
          </p:nvCxnSpPr>
          <p:spPr bwMode="auto">
            <a:xfrm flipH="1">
              <a:off x="3491880" y="4221076"/>
              <a:ext cx="1308639" cy="144028"/>
            </a:xfrm>
            <a:prstGeom prst="straightConnector1">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77828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457200" y="-14287"/>
            <a:ext cx="8229600" cy="1143000"/>
          </a:xfrm>
        </p:spPr>
        <p:txBody>
          <a:bodyPr/>
          <a:lstStyle/>
          <a:p>
            <a:r>
              <a:rPr lang="en-US" altLang="en-US" dirty="0" smtClean="0"/>
              <a:t>Finding Data</a:t>
            </a:r>
          </a:p>
        </p:txBody>
      </p:sp>
      <p:sp>
        <p:nvSpPr>
          <p:cNvPr id="3" name="Content Placeholder 2"/>
          <p:cNvSpPr>
            <a:spLocks noGrp="1"/>
          </p:cNvSpPr>
          <p:nvPr>
            <p:ph idx="1"/>
          </p:nvPr>
        </p:nvSpPr>
        <p:spPr>
          <a:xfrm>
            <a:off x="97466" y="908050"/>
            <a:ext cx="8960270" cy="5018088"/>
          </a:xfrm>
        </p:spPr>
        <p:txBody>
          <a:bodyPr/>
          <a:lstStyle/>
          <a:p>
            <a:pPr marL="0" indent="0" algn="just">
              <a:buNone/>
              <a:defRPr/>
            </a:pPr>
            <a:r>
              <a:rPr lang="en-US" dirty="0" err="1" smtClean="0">
                <a:ea typeface="ＭＳ Ｐゴシック" charset="0"/>
              </a:rPr>
              <a:t>Current.tree</a:t>
            </a:r>
            <a:r>
              <a:rPr lang="en-US" dirty="0" smtClean="0">
                <a:ea typeface="ＭＳ Ｐゴシック" charset="0"/>
              </a:rPr>
              <a:t> file</a:t>
            </a:r>
            <a:endParaRPr lang="en-US" dirty="0">
              <a:ea typeface="ＭＳ Ｐゴシック" charset="0"/>
            </a:endParaRPr>
          </a:p>
          <a:p>
            <a:pPr marL="0" indent="0" algn="just">
              <a:buNone/>
              <a:defRPr/>
            </a:pPr>
            <a:r>
              <a:rPr lang="en-US" sz="2800" dirty="0" smtClean="0">
                <a:ea typeface="ＭＳ Ｐゴシック" charset="0"/>
                <a:hlinkClick r:id="rId3" action="ppaction://hlinkfile"/>
              </a:rPr>
              <a:t>ftp://ftp.1000genomes.ebi.ac.uk/</a:t>
            </a:r>
            <a:r>
              <a:rPr lang="en-US" sz="2800" dirty="0" smtClean="0">
                <a:solidFill>
                  <a:schemeClr val="accent4"/>
                </a:solidFill>
                <a:ea typeface="ＭＳ Ｐゴシック" charset="0"/>
                <a:hlinkClick r:id="rId3" action="ppaction://hlinkfile"/>
              </a:rPr>
              <a:t>vol1</a:t>
            </a:r>
            <a:r>
              <a:rPr lang="en-US" sz="2800" dirty="0" smtClean="0">
                <a:ea typeface="ＭＳ Ｐゴシック" charset="0"/>
                <a:hlinkClick r:id="rId3" action="ppaction://hlinkfile"/>
              </a:rPr>
              <a:t>/ftp/current.tree</a:t>
            </a:r>
            <a:endParaRPr lang="en-US" sz="2800" dirty="0">
              <a:ea typeface="ＭＳ Ｐゴシック" charset="0"/>
            </a:endParaRPr>
          </a:p>
          <a:p>
            <a:pPr marL="0" indent="0" algn="just">
              <a:buNone/>
              <a:defRPr/>
            </a:pPr>
            <a:r>
              <a:rPr lang="en-US" dirty="0" smtClean="0">
                <a:ea typeface="ＭＳ Ｐゴシック" charset="0"/>
              </a:rPr>
              <a:t>Current Tree is updated nightly so can be </a:t>
            </a:r>
            <a:r>
              <a:rPr lang="en-US" dirty="0" err="1" smtClean="0">
                <a:ea typeface="ＭＳ Ｐゴシック" charset="0"/>
              </a:rPr>
              <a:t>upto</a:t>
            </a:r>
            <a:r>
              <a:rPr lang="en-US" dirty="0" smtClean="0">
                <a:ea typeface="ＭＳ Ｐゴシック" charset="0"/>
              </a:rPr>
              <a:t> 24 hours out of date</a:t>
            </a:r>
          </a:p>
        </p:txBody>
      </p:sp>
      <p:sp>
        <p:nvSpPr>
          <p:cNvPr id="96259" name="Slide Number Placeholder 3"/>
          <p:cNvSpPr>
            <a:spLocks noGrp="1"/>
          </p:cNvSpPr>
          <p:nvPr>
            <p:ph type="sldNum" sz="quarter" idx="4294967295"/>
          </p:nvPr>
        </p:nvSpPr>
        <p:spPr bwMode="auto">
          <a:xfrm>
            <a:off x="152400" y="6375400"/>
            <a:ext cx="3048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4FA1241-3090-4C09-9853-26A26EF41731}" type="slidenum">
              <a:rPr lang="de-DE" altLang="en-US" sz="900">
                <a:solidFill>
                  <a:srgbClr val="FFFFFF"/>
                </a:solidFill>
              </a:rPr>
              <a:pPr/>
              <a:t>7</a:t>
            </a:fld>
            <a:endParaRPr lang="de-DE" altLang="en-US" sz="900">
              <a:solidFill>
                <a:srgbClr val="FFFFFF"/>
              </a:solidFill>
            </a:endParaRPr>
          </a:p>
        </p:txBody>
      </p:sp>
      <p:pic>
        <p:nvPicPr>
          <p:cNvPr id="96260" name="Picture 4" descr="ftp_current_tre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1066" y="3052307"/>
            <a:ext cx="7299655" cy="30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386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a:t>Tools </a:t>
            </a:r>
            <a:br>
              <a:rPr lang="en-US" sz="3600" dirty="0"/>
            </a:br>
            <a:r>
              <a:rPr lang="en-US" sz="3600" dirty="0"/>
              <a:t>http://browser.1000genomes.org/</a:t>
            </a:r>
            <a:r>
              <a:rPr lang="en-US" sz="3600" dirty="0" err="1"/>
              <a:t>tools.html</a:t>
            </a:r>
            <a:endParaRPr lang="en-US" sz="3600" dirty="0"/>
          </a:p>
        </p:txBody>
      </p:sp>
      <p:sp>
        <p:nvSpPr>
          <p:cNvPr id="3" name="Content Placeholder 2"/>
          <p:cNvSpPr>
            <a:spLocks noGrp="1"/>
          </p:cNvSpPr>
          <p:nvPr>
            <p:ph idx="1"/>
          </p:nvPr>
        </p:nvSpPr>
        <p:spPr/>
        <p:txBody>
          <a:bodyPr/>
          <a:lstStyle/>
          <a:p>
            <a:r>
              <a:rPr lang="en-US" dirty="0" smtClean="0"/>
              <a:t>Data Slicer</a:t>
            </a:r>
          </a:p>
          <a:p>
            <a:r>
              <a:rPr lang="en-US" dirty="0" smtClean="0"/>
              <a:t>Variation Pattern Finder</a:t>
            </a:r>
          </a:p>
          <a:p>
            <a:r>
              <a:rPr lang="en-US" dirty="0" smtClean="0"/>
              <a:t>VCF to PED Converter</a:t>
            </a:r>
          </a:p>
          <a:p>
            <a:r>
              <a:rPr lang="en-US" dirty="0" smtClean="0"/>
              <a:t>Variant Effect Predictor</a:t>
            </a:r>
          </a:p>
          <a:p>
            <a:r>
              <a:rPr lang="en-US" dirty="0" smtClean="0"/>
              <a:t>Forge</a:t>
            </a:r>
          </a:p>
          <a:p>
            <a:r>
              <a:rPr lang="en-US" dirty="0" smtClean="0"/>
              <a:t>Allele Frequency Calculator</a:t>
            </a:r>
            <a:endParaRPr lang="en-US" dirty="0"/>
          </a:p>
        </p:txBody>
      </p:sp>
    </p:spTree>
    <p:extLst>
      <p:ext uri="{BB962C8B-B14F-4D97-AF65-F5344CB8AC3E}">
        <p14:creationId xmlns:p14="http://schemas.microsoft.com/office/powerpoint/2010/main" val="3001339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Allele Frequency Calculator</a:t>
            </a:r>
            <a:endParaRPr lang="en-US" dirty="0"/>
          </a:p>
        </p:txBody>
      </p:sp>
      <p:sp>
        <p:nvSpPr>
          <p:cNvPr id="3" name="Content Placeholder 2"/>
          <p:cNvSpPr>
            <a:spLocks noGrp="1"/>
          </p:cNvSpPr>
          <p:nvPr>
            <p:ph idx="1"/>
          </p:nvPr>
        </p:nvSpPr>
        <p:spPr/>
        <p:txBody>
          <a:bodyPr/>
          <a:lstStyle/>
          <a:p>
            <a:pPr algn="just"/>
            <a:r>
              <a:rPr lang="en-US" dirty="0" smtClean="0"/>
              <a:t>1000 Genomes VCF files contain genotypes for all individuals</a:t>
            </a:r>
          </a:p>
          <a:p>
            <a:pPr algn="just"/>
            <a:r>
              <a:rPr lang="en-US" dirty="0" smtClean="0"/>
              <a:t>The individuals are from many different populations</a:t>
            </a:r>
          </a:p>
          <a:p>
            <a:pPr algn="just"/>
            <a:r>
              <a:rPr lang="en-US" dirty="0" smtClean="0"/>
              <a:t>The Allele Frequency Calculator provides per population allele frequency and alternative allele counts.</a:t>
            </a:r>
            <a:endParaRPr lang="en-US" dirty="0"/>
          </a:p>
        </p:txBody>
      </p:sp>
    </p:spTree>
    <p:extLst>
      <p:ext uri="{BB962C8B-B14F-4D97-AF65-F5344CB8AC3E}">
        <p14:creationId xmlns:p14="http://schemas.microsoft.com/office/powerpoint/2010/main" val="2309716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8248</TotalTime>
  <Words>623</Words>
  <Application>Microsoft Office PowerPoint</Application>
  <PresentationFormat>On-screen Show (4:3)</PresentationFormat>
  <Paragraphs>124</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1_Office Theme</vt:lpstr>
      <vt:lpstr>How to Access the Data</vt:lpstr>
      <vt:lpstr>Size</vt:lpstr>
      <vt:lpstr>Data Availability</vt:lpstr>
      <vt:lpstr>FTP Site</vt:lpstr>
      <vt:lpstr>The FTP Site: Data</vt:lpstr>
      <vt:lpstr>FTP Site: Phase 3</vt:lpstr>
      <vt:lpstr>Finding Data</vt:lpstr>
      <vt:lpstr>Tools  http://browser.1000genomes.org/tools.html</vt:lpstr>
      <vt:lpstr>Allele Frequency Calculator</vt:lpstr>
      <vt:lpstr>http://browser.1000genomes.org</vt:lpstr>
      <vt:lpstr>Tools page</vt:lpstr>
      <vt:lpstr>Allele Frequency Calculator</vt:lpstr>
      <vt:lpstr>Allele Frequency Calculator</vt:lpstr>
      <vt:lpstr>Allele Frequency Calculator</vt:lpstr>
      <vt:lpstr>Allele Frequency Calculator</vt:lpstr>
      <vt:lpstr>The Future</vt:lpstr>
      <vt:lpstr>Announcements and Contact Info</vt:lpstr>
      <vt:lpstr>Acknowledgements</vt:lpstr>
    </vt:vector>
  </TitlesOfParts>
  <Company>EBI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1000 Genomes Project Community Access and Management of Large Scale Public Data</dc:title>
  <dc:creator>Laura Clarke</dc:creator>
  <cp:lastModifiedBy>Vaydylevich, Yekaterina (NIH/NHGRI) [C]</cp:lastModifiedBy>
  <cp:revision>86</cp:revision>
  <dcterms:created xsi:type="dcterms:W3CDTF">2014-03-22T08:42:30Z</dcterms:created>
  <dcterms:modified xsi:type="dcterms:W3CDTF">2014-10-19T21:26:48Z</dcterms:modified>
</cp:coreProperties>
</file>